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80" r:id="rId2"/>
    <p:sldId id="282" r:id="rId3"/>
    <p:sldId id="301" r:id="rId4"/>
    <p:sldId id="376" r:id="rId5"/>
    <p:sldId id="377" r:id="rId6"/>
    <p:sldId id="39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6" r:id="rId19"/>
    <p:sldId id="271" r:id="rId20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D78"/>
    <a:srgbClr val="FF2573"/>
    <a:srgbClr val="013889"/>
    <a:srgbClr val="FD418D"/>
    <a:srgbClr val="F17B86"/>
    <a:srgbClr val="D40257"/>
    <a:srgbClr val="013F99"/>
    <a:srgbClr val="002864"/>
    <a:srgbClr val="001C46"/>
    <a:srgbClr val="150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4353" autoAdjust="0"/>
  </p:normalViewPr>
  <p:slideViewPr>
    <p:cSldViewPr snapToGrid="0">
      <p:cViewPr varScale="1">
        <p:scale>
          <a:sx n="71" d="100"/>
          <a:sy n="71" d="100"/>
        </p:scale>
        <p:origin x="14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17/04/2023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heflo.com/es/blog/bpm/arquitectura-proceso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T4NEgs2kEw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edici.unlp.edu.ar/bitstream/handle/10915/61954/Documento_completo.pdf-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edici.unlp.edu.ar/bitstream/handle/10915/61954/Documento_completo.pdf-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edici.unlp.edu.ar/bitstream/handle/10915/61954/Documento_completo.pdf-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628650" y="1489864"/>
            <a:ext cx="7886700" cy="53681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Las </a:t>
            </a:r>
            <a:r>
              <a:rPr sz="1800" spc="-10" dirty="0"/>
              <a:t>ventajas </a:t>
            </a:r>
            <a:r>
              <a:rPr sz="1800" dirty="0"/>
              <a:t>e </a:t>
            </a:r>
            <a:r>
              <a:rPr sz="1800" spc="-5" dirty="0"/>
              <a:t>importancia de </a:t>
            </a:r>
            <a:r>
              <a:rPr sz="1800" spc="-15" dirty="0"/>
              <a:t>estos </a:t>
            </a:r>
            <a:r>
              <a:rPr sz="1800" spc="-10" dirty="0"/>
              <a:t>procesos </a:t>
            </a:r>
            <a:r>
              <a:rPr sz="1800" spc="-5" dirty="0"/>
              <a:t>de </a:t>
            </a:r>
            <a:r>
              <a:rPr sz="1800" dirty="0"/>
              <a:t>negocio </a:t>
            </a:r>
            <a:r>
              <a:rPr sz="1800" spc="-10" dirty="0"/>
              <a:t>son </a:t>
            </a:r>
            <a:r>
              <a:rPr sz="1800" spc="-5" dirty="0"/>
              <a:t> visibles </a:t>
            </a:r>
            <a:r>
              <a:rPr sz="1800" spc="-10" dirty="0"/>
              <a:t>toda </a:t>
            </a:r>
            <a:r>
              <a:rPr sz="1800" spc="-5" dirty="0"/>
              <a:t>ves </a:t>
            </a:r>
            <a:r>
              <a:rPr sz="1800" spc="-10" dirty="0"/>
              <a:t>que </a:t>
            </a:r>
            <a:r>
              <a:rPr sz="1800" spc="-5" dirty="0"/>
              <a:t>con </a:t>
            </a:r>
            <a:r>
              <a:rPr sz="1800" spc="10" dirty="0"/>
              <a:t>la </a:t>
            </a:r>
            <a:r>
              <a:rPr sz="1800" spc="-10" dirty="0"/>
              <a:t>interacción </a:t>
            </a:r>
            <a:r>
              <a:rPr sz="1800" spc="-5" dirty="0"/>
              <a:t>de cada </a:t>
            </a:r>
            <a:r>
              <a:rPr sz="1800" dirty="0"/>
              <a:t>uno </a:t>
            </a:r>
            <a:r>
              <a:rPr sz="1800" spc="-5" dirty="0"/>
              <a:t>de los </a:t>
            </a:r>
            <a:r>
              <a:rPr sz="1800" dirty="0"/>
              <a:t> </a:t>
            </a:r>
            <a:r>
              <a:rPr sz="1800" spc="-10" dirty="0"/>
              <a:t>departamentos </a:t>
            </a:r>
            <a:r>
              <a:rPr sz="1800" spc="-5" dirty="0"/>
              <a:t>de </a:t>
            </a:r>
            <a:r>
              <a:rPr sz="1800" dirty="0"/>
              <a:t>la </a:t>
            </a:r>
            <a:r>
              <a:rPr sz="1800" spc="-10" dirty="0"/>
              <a:t>organización </a:t>
            </a:r>
            <a:r>
              <a:rPr sz="1800" spc="-5" dirty="0"/>
              <a:t>buscan </a:t>
            </a:r>
            <a:r>
              <a:rPr sz="1800" dirty="0"/>
              <a:t>que la </a:t>
            </a:r>
            <a:r>
              <a:rPr sz="1800" spc="-5" dirty="0"/>
              <a:t>demanda de </a:t>
            </a:r>
            <a:r>
              <a:rPr sz="1800" spc="-395" dirty="0"/>
              <a:t> </a:t>
            </a:r>
            <a:r>
              <a:rPr sz="1800" spc="-5" dirty="0"/>
              <a:t>los </a:t>
            </a:r>
            <a:r>
              <a:rPr sz="1800" spc="-10" dirty="0"/>
              <a:t>clientes </a:t>
            </a:r>
            <a:r>
              <a:rPr sz="1800" spc="-5" dirty="0"/>
              <a:t>sea </a:t>
            </a:r>
            <a:r>
              <a:rPr sz="1800" spc="-10" dirty="0"/>
              <a:t>memorable </a:t>
            </a:r>
            <a:r>
              <a:rPr sz="1800" spc="-5" dirty="0"/>
              <a:t>al quedar </a:t>
            </a:r>
            <a:r>
              <a:rPr sz="1800" spc="-10" dirty="0"/>
              <a:t>totalmente satisfechos </a:t>
            </a:r>
            <a:r>
              <a:rPr sz="1800" spc="-5" dirty="0"/>
              <a:t> </a:t>
            </a:r>
            <a:r>
              <a:rPr sz="1800" spc="-15" dirty="0"/>
              <a:t>con</a:t>
            </a:r>
            <a:r>
              <a:rPr sz="1800" spc="-10" dirty="0"/>
              <a:t> </a:t>
            </a:r>
            <a:r>
              <a:rPr sz="1800" dirty="0"/>
              <a:t>el</a:t>
            </a:r>
            <a:r>
              <a:rPr sz="1800" spc="5" dirty="0"/>
              <a:t> </a:t>
            </a:r>
            <a:r>
              <a:rPr sz="1800" spc="-5" dirty="0"/>
              <a:t>cumplimiento</a:t>
            </a:r>
            <a:r>
              <a:rPr sz="1800" dirty="0"/>
              <a:t> </a:t>
            </a:r>
            <a:r>
              <a:rPr sz="1800" spc="10" dirty="0"/>
              <a:t>en</a:t>
            </a:r>
            <a:r>
              <a:rPr sz="1800" spc="15" dirty="0"/>
              <a:t> </a:t>
            </a:r>
            <a:r>
              <a:rPr sz="1800" dirty="0"/>
              <a:t>la</a:t>
            </a:r>
            <a:r>
              <a:rPr sz="1800" spc="5" dirty="0"/>
              <a:t> </a:t>
            </a:r>
            <a:r>
              <a:rPr sz="1800" spc="-5" dirty="0"/>
              <a:t>demanda</a:t>
            </a:r>
            <a:r>
              <a:rPr sz="1800" dirty="0"/>
              <a:t> </a:t>
            </a:r>
            <a:r>
              <a:rPr sz="1800" spc="-5" dirty="0"/>
              <a:t>de</a:t>
            </a:r>
            <a:r>
              <a:rPr sz="1800" dirty="0"/>
              <a:t> </a:t>
            </a:r>
            <a:r>
              <a:rPr sz="1800" spc="-5" dirty="0"/>
              <a:t>los</a:t>
            </a:r>
            <a:r>
              <a:rPr sz="1800" dirty="0"/>
              <a:t> </a:t>
            </a:r>
            <a:r>
              <a:rPr sz="1800" spc="-5" dirty="0"/>
              <a:t>clientes.</a:t>
            </a:r>
            <a:r>
              <a:rPr sz="1800" dirty="0"/>
              <a:t> Al </a:t>
            </a:r>
            <a:r>
              <a:rPr sz="1800" spc="5" dirty="0"/>
              <a:t> </a:t>
            </a:r>
            <a:r>
              <a:rPr sz="1800" spc="-15" dirty="0"/>
              <a:t>destacar</a:t>
            </a:r>
            <a:r>
              <a:rPr sz="1800" spc="15" dirty="0"/>
              <a:t> </a:t>
            </a:r>
            <a:r>
              <a:rPr sz="1800" dirty="0"/>
              <a:t>e</a:t>
            </a:r>
            <a:r>
              <a:rPr sz="1800" spc="15" dirty="0"/>
              <a:t> </a:t>
            </a:r>
            <a:r>
              <a:rPr sz="1800" spc="-5" dirty="0"/>
              <a:t>identificar</a:t>
            </a:r>
            <a:r>
              <a:rPr sz="1800" spc="-10" dirty="0"/>
              <a:t> </a:t>
            </a:r>
            <a:r>
              <a:rPr sz="1800" spc="-5" dirty="0"/>
              <a:t>los</a:t>
            </a:r>
            <a:r>
              <a:rPr sz="1800" spc="10" dirty="0"/>
              <a:t> </a:t>
            </a:r>
            <a:r>
              <a:rPr sz="1800" spc="-10" dirty="0"/>
              <a:t>procesos</a:t>
            </a:r>
            <a:r>
              <a:rPr sz="1800" spc="25" dirty="0"/>
              <a:t> </a:t>
            </a:r>
            <a:r>
              <a:rPr sz="1800" dirty="0"/>
              <a:t>cumplimos</a:t>
            </a:r>
            <a:r>
              <a:rPr sz="1800" spc="10" dirty="0"/>
              <a:t> </a:t>
            </a:r>
            <a:r>
              <a:rPr sz="1800" spc="-15" dirty="0"/>
              <a:t>con: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 dirty="0"/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spc="-10" dirty="0"/>
              <a:t>Producir</a:t>
            </a:r>
            <a:r>
              <a:rPr sz="1800" spc="215" dirty="0"/>
              <a:t> </a:t>
            </a:r>
            <a:r>
              <a:rPr sz="1800" dirty="0"/>
              <a:t>y</a:t>
            </a:r>
            <a:r>
              <a:rPr sz="1800" spc="235" dirty="0"/>
              <a:t> </a:t>
            </a:r>
            <a:r>
              <a:rPr sz="1800" spc="-10" dirty="0"/>
              <a:t>entregar</a:t>
            </a:r>
            <a:r>
              <a:rPr sz="1800" spc="204" dirty="0"/>
              <a:t> </a:t>
            </a:r>
            <a:r>
              <a:rPr sz="1800" dirty="0"/>
              <a:t>la</a:t>
            </a:r>
            <a:r>
              <a:rPr sz="1800" spc="225" dirty="0"/>
              <a:t> </a:t>
            </a:r>
            <a:r>
              <a:rPr sz="1800" spc="-10" dirty="0"/>
              <a:t>propuesta</a:t>
            </a:r>
            <a:r>
              <a:rPr sz="1800" spc="229" dirty="0"/>
              <a:t> </a:t>
            </a:r>
            <a:r>
              <a:rPr sz="1800" spc="-5" dirty="0"/>
              <a:t>de</a:t>
            </a:r>
            <a:r>
              <a:rPr sz="1800" spc="240" dirty="0"/>
              <a:t> </a:t>
            </a:r>
            <a:r>
              <a:rPr sz="1800" spc="-5" dirty="0"/>
              <a:t>valor</a:t>
            </a:r>
            <a:r>
              <a:rPr sz="1800" spc="215" dirty="0"/>
              <a:t> </a:t>
            </a:r>
            <a:r>
              <a:rPr sz="1800" spc="-10" dirty="0"/>
              <a:t>centrada</a:t>
            </a:r>
            <a:r>
              <a:rPr sz="1800" spc="200" dirty="0"/>
              <a:t> </a:t>
            </a:r>
            <a:r>
              <a:rPr sz="1800" spc="10" dirty="0"/>
              <a:t>en</a:t>
            </a:r>
            <a:r>
              <a:rPr sz="1800" spc="204" dirty="0"/>
              <a:t> </a:t>
            </a:r>
            <a:r>
              <a:rPr sz="1800" spc="5" dirty="0"/>
              <a:t>el</a:t>
            </a:r>
          </a:p>
          <a:p>
            <a:pPr marL="299085">
              <a:lnSpc>
                <a:spcPct val="100000"/>
              </a:lnSpc>
            </a:pPr>
            <a:r>
              <a:rPr sz="1800" spc="-10" dirty="0"/>
              <a:t>cliente</a:t>
            </a:r>
            <a:r>
              <a:rPr sz="1800" spc="10" dirty="0"/>
              <a:t> </a:t>
            </a:r>
            <a:r>
              <a:rPr sz="1800" spc="-5" dirty="0"/>
              <a:t>de</a:t>
            </a:r>
            <a:r>
              <a:rPr sz="1800" spc="10" dirty="0"/>
              <a:t> </a:t>
            </a:r>
            <a:r>
              <a:rPr sz="1800" spc="-10" dirty="0"/>
              <a:t>manera</a:t>
            </a:r>
            <a:r>
              <a:rPr sz="1800" dirty="0"/>
              <a:t> </a:t>
            </a:r>
            <a:r>
              <a:rPr sz="1800" spc="-10" dirty="0" err="1"/>
              <a:t>eficiente</a:t>
            </a:r>
            <a:r>
              <a:rPr sz="1800" spc="-10" dirty="0"/>
              <a:t>.</a:t>
            </a:r>
            <a:endParaRPr lang="es-ES" sz="1800" spc="-10" dirty="0"/>
          </a:p>
          <a:p>
            <a:pPr marL="299085">
              <a:lnSpc>
                <a:spcPct val="100000"/>
              </a:lnSpc>
            </a:pPr>
            <a:endParaRPr lang="es-ES" sz="1800" spc="-10" dirty="0"/>
          </a:p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  <a:tab pos="1272540" algn="l"/>
                <a:tab pos="1762760" algn="l"/>
                <a:tab pos="2816860" algn="l"/>
                <a:tab pos="4204335" algn="l"/>
              </a:tabLst>
            </a:pP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Me</a:t>
            </a:r>
            <a:r>
              <a:rPr lang="es-ES" sz="1800" spc="10" dirty="0">
                <a:solidFill>
                  <a:srgbClr val="173356"/>
                </a:solidFill>
                <a:latin typeface="Calibri"/>
                <a:cs typeface="Calibri"/>
              </a:rPr>
              <a:t>j</a:t>
            </a: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o</a:t>
            </a:r>
            <a:r>
              <a:rPr lang="es-ES" sz="1800" spc="-50" dirty="0">
                <a:solidFill>
                  <a:srgbClr val="173356"/>
                </a:solidFill>
                <a:latin typeface="Calibri"/>
                <a:cs typeface="Calibri"/>
              </a:rPr>
              <a:t>r</a:t>
            </a: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ar	l</a:t>
            </a: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o</a:t>
            </a: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s	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p</a:t>
            </a:r>
            <a:r>
              <a:rPr lang="es-ES" sz="1800" spc="-35" dirty="0">
                <a:solidFill>
                  <a:srgbClr val="173356"/>
                </a:solidFill>
                <a:latin typeface="Calibri"/>
                <a:cs typeface="Calibri"/>
              </a:rPr>
              <a:t>r</a:t>
            </a: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o</a:t>
            </a: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ce</a:t>
            </a:r>
            <a:r>
              <a:rPr lang="es-ES" sz="1800" spc="15" dirty="0">
                <a:solidFill>
                  <a:srgbClr val="173356"/>
                </a:solidFill>
                <a:latin typeface="Calibri"/>
                <a:cs typeface="Calibri"/>
              </a:rPr>
              <a:t>s</a:t>
            </a: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o</a:t>
            </a: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s	</a:t>
            </a: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o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p</a:t>
            </a: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t</a:t>
            </a: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im</a:t>
            </a:r>
            <a:r>
              <a:rPr lang="es-ES" sz="1800" spc="5" dirty="0">
                <a:solidFill>
                  <a:srgbClr val="173356"/>
                </a:solidFill>
                <a:latin typeface="Calibri"/>
                <a:cs typeface="Calibri"/>
              </a:rPr>
              <a:t>i</a:t>
            </a:r>
            <a:r>
              <a:rPr lang="es-ES" sz="1800" spc="-35" dirty="0">
                <a:solidFill>
                  <a:srgbClr val="173356"/>
                </a:solidFill>
                <a:latin typeface="Calibri"/>
                <a:cs typeface="Calibri"/>
              </a:rPr>
              <a:t>z</a:t>
            </a: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n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d</a:t>
            </a: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o	las  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individuales</a:t>
            </a:r>
            <a:r>
              <a:rPr lang="es-ES"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como</a:t>
            </a:r>
            <a:r>
              <a:rPr lang="es-ES"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el 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uso</a:t>
            </a:r>
            <a:r>
              <a:rPr lang="es-ES"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lang="es-ES"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lang="es-ES"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15" dirty="0">
                <a:solidFill>
                  <a:srgbClr val="173356"/>
                </a:solidFill>
                <a:latin typeface="Calibri"/>
                <a:cs typeface="Calibri"/>
              </a:rPr>
              <a:t>recursos.</a:t>
            </a:r>
            <a:endParaRPr lang="es-ES" sz="1800" dirty="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Reducción</a:t>
            </a:r>
            <a:r>
              <a:rPr lang="es-ES" sz="1800" spc="3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lang="es-ES"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20" dirty="0">
                <a:solidFill>
                  <a:srgbClr val="173356"/>
                </a:solidFill>
                <a:latin typeface="Calibri"/>
                <a:cs typeface="Calibri"/>
              </a:rPr>
              <a:t>costos</a:t>
            </a:r>
          </a:p>
          <a:p>
            <a:pPr marL="299720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  <a:tab pos="2707640" algn="l"/>
              </a:tabLst>
            </a:pP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Identificar</a:t>
            </a:r>
            <a:r>
              <a:rPr lang="es-ES" sz="1800" spc="59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lang="es-ES" sz="1800" spc="6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procesos	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principales</a:t>
            </a:r>
            <a:r>
              <a:rPr lang="es-ES" sz="1800" spc="56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lang="es-ES" sz="1800" spc="55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contribuyen</a:t>
            </a:r>
            <a:r>
              <a:rPr lang="es-ES" sz="1800" spc="54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dirty="0">
                <a:solidFill>
                  <a:srgbClr val="173356"/>
                </a:solidFill>
                <a:latin typeface="Calibri"/>
                <a:cs typeface="Calibri"/>
              </a:rPr>
              <a:t>al</a:t>
            </a:r>
            <a:endParaRPr lang="es-ES" sz="18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logro</a:t>
            </a:r>
            <a:r>
              <a:rPr lang="es-ES"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lang="es-ES"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lang="es-ES"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objetivos</a:t>
            </a:r>
            <a:r>
              <a:rPr lang="es-ES"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5" dirty="0">
                <a:solidFill>
                  <a:srgbClr val="173356"/>
                </a:solidFill>
                <a:latin typeface="Calibri"/>
                <a:cs typeface="Calibri"/>
              </a:rPr>
              <a:t>del</a:t>
            </a:r>
            <a:r>
              <a:rPr lang="es-ES"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lang="es-ES" sz="1800" spc="-10" dirty="0">
                <a:solidFill>
                  <a:srgbClr val="173356"/>
                </a:solidFill>
                <a:latin typeface="Calibri"/>
                <a:cs typeface="Calibri"/>
              </a:rPr>
              <a:t>negocio.</a:t>
            </a:r>
            <a:endParaRPr lang="es-ES" sz="1800" dirty="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endParaRPr lang="es-ES" sz="18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endParaRPr sz="1800"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68525" y="1048384"/>
            <a:ext cx="4915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000" b="1" spc="-15" dirty="0"/>
              <a:t>IMPORTANCIA</a:t>
            </a:r>
            <a:r>
              <a:rPr sz="2000" b="1" spc="-35" dirty="0"/>
              <a:t> </a:t>
            </a:r>
            <a:r>
              <a:rPr sz="2000" b="1" spc="-5" dirty="0"/>
              <a:t>DE</a:t>
            </a:r>
            <a:r>
              <a:rPr sz="2000" b="1" spc="-10" dirty="0"/>
              <a:t> </a:t>
            </a:r>
            <a:r>
              <a:rPr sz="2000" b="1" spc="-15" dirty="0"/>
              <a:t>LOS</a:t>
            </a:r>
            <a:r>
              <a:rPr sz="2000" b="1" spc="-5" dirty="0"/>
              <a:t> </a:t>
            </a:r>
            <a:r>
              <a:rPr sz="2000" b="1" spc="-10" dirty="0"/>
              <a:t>PROCESOS</a:t>
            </a:r>
            <a:r>
              <a:rPr sz="2000" b="1" dirty="0"/>
              <a:t> </a:t>
            </a:r>
            <a:r>
              <a:rPr sz="2000" b="1" spc="-5" dirty="0"/>
              <a:t>DE</a:t>
            </a:r>
            <a:r>
              <a:rPr sz="2000" b="1" spc="-15" dirty="0"/>
              <a:t> </a:t>
            </a:r>
            <a:r>
              <a:rPr sz="2000" b="1" dirty="0"/>
              <a:t>NEGOCIO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8739" y="6662816"/>
            <a:ext cx="331089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5"/>
              </a:lnSpc>
            </a:pP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</a:rPr>
              <a:t>https://blog.imagineer.co/es/que-es-un-proceso-de-negocio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5929" y="1877059"/>
            <a:ext cx="5741670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  <a:tab pos="1122680" algn="l"/>
                <a:tab pos="1435100" algn="l"/>
                <a:tab pos="2872740" algn="l"/>
                <a:tab pos="3521075" algn="l"/>
                <a:tab pos="4570095" algn="l"/>
                <a:tab pos="5624830" algn="l"/>
              </a:tabLst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ili</a:t>
            </a:r>
            <a:r>
              <a:rPr sz="1800" spc="-35" dirty="0">
                <a:solidFill>
                  <a:srgbClr val="173356"/>
                </a:solidFill>
                <a:latin typeface="Calibri"/>
                <a:cs typeface="Calibri"/>
              </a:rPr>
              <a:t>z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ar	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	</a:t>
            </a:r>
            <a:r>
              <a:rPr sz="1800" spc="-25" dirty="0">
                <a:solidFill>
                  <a:srgbClr val="173356"/>
                </a:solidFill>
                <a:latin typeface="Calibri"/>
                <a:cs typeface="Calibri"/>
              </a:rPr>
              <a:t>c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m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ni</a:t>
            </a:r>
            <a:r>
              <a:rPr sz="1800" spc="-25" dirty="0">
                <a:solidFill>
                  <a:srgbClr val="173356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aci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ó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n	e</a:t>
            </a:r>
            <a:r>
              <a:rPr sz="1800" spc="-25" dirty="0">
                <a:solidFill>
                  <a:srgbClr val="173356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t</a:t>
            </a:r>
            <a:r>
              <a:rPr sz="1800" spc="-35" dirty="0">
                <a:solidFill>
                  <a:srgbClr val="173356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	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e</a:t>
            </a:r>
            <a:r>
              <a:rPr sz="1800" spc="-50" dirty="0">
                <a:solidFill>
                  <a:srgbClr val="173356"/>
                </a:solidFill>
                <a:latin typeface="Calibri"/>
                <a:cs typeface="Calibri"/>
              </a:rPr>
              <a:t>r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,	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f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s	y 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departamentos.</a:t>
            </a:r>
            <a:endParaRPr sz="18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  <a:tab pos="1412240" algn="l"/>
                <a:tab pos="2212340" algn="l"/>
                <a:tab pos="2603500" algn="l"/>
                <a:tab pos="3866515" algn="l"/>
                <a:tab pos="5222875" algn="l"/>
              </a:tabLst>
            </a:pP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Establecer	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niveles	de	aprobación,	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garantizando	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tener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controles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sobre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nivel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responsabilidad</a:t>
            </a:r>
            <a:endParaRPr sz="18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uso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optimo de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recursos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Evitar</a:t>
            </a:r>
            <a:r>
              <a:rPr sz="1800" spc="-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caos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parte</a:t>
            </a:r>
            <a:r>
              <a:rPr sz="1800" spc="3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operaciones</a:t>
            </a:r>
            <a:r>
              <a:rPr sz="1800" spc="5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diarias.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73356"/>
              </a:buClr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tal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vez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una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,mas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importantes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para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futuro de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nuestro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negocio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y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parte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puede</a:t>
            </a:r>
            <a:r>
              <a:rPr sz="1800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decir</a:t>
            </a:r>
            <a:r>
              <a:rPr sz="1800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nuestro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procesos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fueron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bien ejecutados y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eficaces,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173356"/>
                </a:solidFill>
                <a:latin typeface="Calibri"/>
                <a:cs typeface="Calibri"/>
              </a:rPr>
              <a:t>SATISFACCION</a:t>
            </a:r>
            <a:r>
              <a:rPr sz="1800" b="1" spc="-5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DEL</a:t>
            </a:r>
            <a:r>
              <a:rPr sz="1800" b="1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CLIENTE.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68525" y="1048384"/>
            <a:ext cx="4915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/>
              <a:t>IMPORTANCIA</a:t>
            </a:r>
            <a:r>
              <a:rPr sz="2000" b="1" spc="-35" dirty="0"/>
              <a:t> </a:t>
            </a:r>
            <a:r>
              <a:rPr sz="2000" b="1" spc="-5" dirty="0"/>
              <a:t>DE</a:t>
            </a:r>
            <a:r>
              <a:rPr sz="2000" b="1" spc="-10" dirty="0"/>
              <a:t> </a:t>
            </a:r>
            <a:r>
              <a:rPr sz="2000" b="1" spc="-15" dirty="0"/>
              <a:t>LOS</a:t>
            </a:r>
            <a:r>
              <a:rPr sz="2000" b="1" spc="-5" dirty="0"/>
              <a:t> </a:t>
            </a:r>
            <a:r>
              <a:rPr sz="2000" b="1" spc="-10" dirty="0"/>
              <a:t>PROCESOS</a:t>
            </a:r>
            <a:r>
              <a:rPr sz="2000" b="1" dirty="0"/>
              <a:t> </a:t>
            </a:r>
            <a:r>
              <a:rPr sz="2000" b="1" spc="-5" dirty="0"/>
              <a:t>DE</a:t>
            </a:r>
            <a:r>
              <a:rPr sz="2000" b="1" spc="-15" dirty="0"/>
              <a:t> </a:t>
            </a:r>
            <a:r>
              <a:rPr sz="2000" b="1" dirty="0"/>
              <a:t>NEGOCIO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739" y="6662816"/>
            <a:ext cx="331089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5"/>
              </a:lnSpc>
            </a:pP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</a:rPr>
              <a:t>https://blog.imagineer.co/es/que-es-un-proceso-de-negocio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5929" y="1877059"/>
            <a:ext cx="5741035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Comprende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varias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fases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entre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ellas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vamos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conocer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1.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el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173356"/>
                </a:solidFill>
                <a:latin typeface="Calibri"/>
                <a:cs typeface="Calibri"/>
              </a:rPr>
              <a:t>contexto</a:t>
            </a:r>
            <a:r>
              <a:rPr sz="1800" b="1" spc="-15" dirty="0">
                <a:solidFill>
                  <a:srgbClr val="173356"/>
                </a:solidFill>
                <a:latin typeface="Calibri"/>
                <a:cs typeface="Calibri"/>
              </a:rPr>
              <a:t> organizacional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2.</a:t>
            </a:r>
            <a:r>
              <a:rPr sz="1800" b="1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modelar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procesos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73356"/>
                </a:solidFill>
                <a:latin typeface="Calibri"/>
                <a:cs typeface="Calibri"/>
              </a:rPr>
              <a:t>organizacionales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3.</a:t>
            </a:r>
            <a:r>
              <a:rPr sz="1800" b="1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definir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medidas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desempeño.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b="1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15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b="1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73356"/>
                </a:solidFill>
                <a:latin typeface="Calibri"/>
                <a:cs typeface="Calibri"/>
              </a:rPr>
              <a:t>primera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fase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intenta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entender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organización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como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un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todo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también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visto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por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MPG,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para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definir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estrategias,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objetivos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relaciones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claves 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para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mejoramiento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continuo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el </a:t>
            </a:r>
            <a:r>
              <a:rPr sz="1800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entendimiento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empresa.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Las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cadenas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valor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son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definidas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por el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conocimiento de objetivos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metas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cada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una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ellas.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segunda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fase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centra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definir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arquitectura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negocio de cada cadena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valor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dependiendo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las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necesidades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organización,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los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recursos,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políticas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y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reglas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negocio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etc.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Podrán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alineados</a:t>
            </a:r>
            <a:r>
              <a:rPr sz="1800" spc="3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r>
              <a:rPr sz="1800" spc="3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arquitectura.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5764" y="1048384"/>
            <a:ext cx="58896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8715" marR="5080" indent="-2406015">
              <a:lnSpc>
                <a:spcPct val="100000"/>
              </a:lnSpc>
              <a:spcBef>
                <a:spcPts val="100"/>
              </a:spcBef>
            </a:pPr>
            <a:r>
              <a:rPr sz="2000" b="1" spc="-10" dirty="0"/>
              <a:t>METODOLOGÍA </a:t>
            </a:r>
            <a:r>
              <a:rPr sz="2000" b="1" spc="-5" dirty="0"/>
              <a:t>DE LA ARQUITECTURA DE </a:t>
            </a:r>
            <a:r>
              <a:rPr sz="2000" b="1" spc="-10" dirty="0"/>
              <a:t>PROCESOS </a:t>
            </a:r>
            <a:r>
              <a:rPr sz="2000" b="1" spc="-5" dirty="0"/>
              <a:t>DE </a:t>
            </a:r>
            <a:r>
              <a:rPr sz="2000" b="1" spc="-445" dirty="0"/>
              <a:t> </a:t>
            </a:r>
            <a:r>
              <a:rPr sz="2000" b="1" spc="-5" dirty="0"/>
              <a:t>NEGOCIO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3800" y="137160"/>
            <a:ext cx="1600200" cy="11861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739" y="6662816"/>
            <a:ext cx="9652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5"/>
              </a:lnSpc>
            </a:pPr>
            <a:r>
              <a:rPr sz="1050" spc="5" dirty="0">
                <a:solidFill>
                  <a:srgbClr val="123157"/>
                </a:solidFill>
                <a:latin typeface="Calibri"/>
                <a:cs typeface="Calibri"/>
              </a:rPr>
              <a:t>h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4870" y="2158365"/>
            <a:ext cx="574230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en la </a:t>
            </a:r>
            <a:r>
              <a:rPr sz="1800" b="1" spc="-15" dirty="0">
                <a:solidFill>
                  <a:srgbClr val="173356"/>
                </a:solidFill>
                <a:latin typeface="Calibri"/>
                <a:cs typeface="Calibri"/>
              </a:rPr>
              <a:t>tercera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fase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centra</a:t>
            </a:r>
            <a:r>
              <a:rPr sz="1800" spc="37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tomar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arquitectura de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cada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ver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forma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tenerlo</a:t>
            </a:r>
            <a:r>
              <a:rPr sz="1800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monitoreado</a:t>
            </a:r>
            <a:r>
              <a:rPr sz="1800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medido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este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modo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</a:t>
            </a:r>
            <a:r>
              <a:rPr sz="1800" spc="7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establecen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indicadores</a:t>
            </a:r>
            <a:r>
              <a:rPr sz="1800" spc="39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claves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rendimiento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(KPI)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KEY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PERFORMANCE </a:t>
            </a:r>
            <a:r>
              <a:rPr sz="1800" b="1" spc="-25" dirty="0">
                <a:solidFill>
                  <a:srgbClr val="173356"/>
                </a:solidFill>
                <a:latin typeface="Calibri"/>
                <a:cs typeface="Calibri"/>
              </a:rPr>
              <a:t>INDICATORS</a:t>
            </a:r>
            <a:r>
              <a:rPr sz="1800" spc="-25" dirty="0">
                <a:solidFill>
                  <a:srgbClr val="173356"/>
                </a:solidFill>
                <a:latin typeface="Calibri"/>
                <a:cs typeface="Calibri"/>
              </a:rPr>
              <a:t>,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son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indicadores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alto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nivel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mediante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los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cuales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ejecutivos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intentan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monitorear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asegurar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 objetivos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estrategias</a:t>
            </a:r>
            <a:r>
              <a:rPr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iniciativas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fueron</a:t>
            </a:r>
            <a:r>
              <a:rPr sz="1800" spc="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obtenidas.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5764" y="1048384"/>
            <a:ext cx="58896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8715" marR="5080" indent="-2406015">
              <a:lnSpc>
                <a:spcPct val="100000"/>
              </a:lnSpc>
              <a:spcBef>
                <a:spcPts val="100"/>
              </a:spcBef>
            </a:pPr>
            <a:r>
              <a:rPr sz="2000" b="1" spc="-10" dirty="0"/>
              <a:t>METODOLOGÍA </a:t>
            </a:r>
            <a:r>
              <a:rPr sz="2000" b="1" spc="-5" dirty="0"/>
              <a:t>DE LA ARQUITECTURA DE </a:t>
            </a:r>
            <a:r>
              <a:rPr sz="2000" b="1" spc="-10" dirty="0"/>
              <a:t>PROCESOS </a:t>
            </a:r>
            <a:r>
              <a:rPr sz="2000" b="1" spc="-5" dirty="0"/>
              <a:t>DE </a:t>
            </a:r>
            <a:r>
              <a:rPr sz="2000" b="1" spc="-445" dirty="0"/>
              <a:t> </a:t>
            </a:r>
            <a:r>
              <a:rPr sz="2000" b="1" spc="-5" dirty="0"/>
              <a:t>NEGOCIO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3800" y="137160"/>
            <a:ext cx="1600200" cy="11861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739" y="6662816"/>
            <a:ext cx="9652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5"/>
              </a:lnSpc>
            </a:pPr>
            <a:r>
              <a:rPr sz="1050" spc="5" dirty="0">
                <a:solidFill>
                  <a:srgbClr val="123157"/>
                </a:solidFill>
                <a:latin typeface="Calibri"/>
                <a:cs typeface="Calibri"/>
              </a:rPr>
              <a:t>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F65C6C3-DE5B-7218-CD4E-D5561E8AE206}"/>
              </a:ext>
            </a:extLst>
          </p:cNvPr>
          <p:cNvSpPr/>
          <p:nvPr/>
        </p:nvSpPr>
        <p:spPr>
          <a:xfrm>
            <a:off x="2348396" y="4104640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2429" y="1342390"/>
            <a:ext cx="5740400" cy="4965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55" algn="just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ARQUITECTURA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NEGOCIOS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tiene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por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objetivo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hacer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organizaciones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automaticen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sus</a:t>
            </a:r>
            <a:r>
              <a:rPr sz="1800" spc="409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r>
              <a:rPr sz="1800" spc="39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negocios.</a:t>
            </a:r>
            <a:r>
              <a:rPr sz="1800" spc="3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Estas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etapas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enunciaremos</a:t>
            </a:r>
            <a:r>
              <a:rPr sz="1800" spc="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continuación.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Modelar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spc="-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Modelar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spc="-3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datos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Definir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</a:t>
            </a:r>
            <a:r>
              <a:rPr sz="1800" spc="-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reglas de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negocio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Definir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participantes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Definir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integraciones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Simular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Ejecutar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spc="-3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Monitorear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procesos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la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manera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como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mejor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se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ejecute cada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una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estas fases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el ciclo la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arquitectura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empleara </a:t>
            </a:r>
            <a:r>
              <a:rPr sz="1800" spc="-30" dirty="0">
                <a:solidFill>
                  <a:srgbClr val="173356"/>
                </a:solidFill>
                <a:latin typeface="Calibri"/>
                <a:cs typeface="Calibri"/>
              </a:rPr>
              <a:t>mejor.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ultima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fase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al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supervisar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proceso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correctamente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se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promueve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 puedan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hacer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mejoras continuas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cada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vez </a:t>
            </a:r>
            <a:r>
              <a:rPr sz="1800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mejores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para</a:t>
            </a:r>
            <a:r>
              <a:rPr sz="1800" spc="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éxitos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las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compañías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2227" y="550545"/>
            <a:ext cx="78867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/>
              <a:t>COMO</a:t>
            </a:r>
            <a:r>
              <a:rPr sz="2000" b="1" spc="-20" dirty="0"/>
              <a:t> </a:t>
            </a:r>
            <a:r>
              <a:rPr sz="2000" b="1" spc="-5" dirty="0"/>
              <a:t>HACER</a:t>
            </a:r>
            <a:r>
              <a:rPr sz="2000" b="1" spc="-10" dirty="0"/>
              <a:t> </a:t>
            </a:r>
            <a:r>
              <a:rPr sz="2000" b="1" dirty="0"/>
              <a:t>UNA</a:t>
            </a:r>
            <a:r>
              <a:rPr sz="2000" b="1" spc="-35" dirty="0"/>
              <a:t> </a:t>
            </a:r>
            <a:r>
              <a:rPr sz="2000" b="1" spc="-5" dirty="0"/>
              <a:t>ARQUITECTURA</a:t>
            </a:r>
            <a:r>
              <a:rPr sz="2000" b="1" spc="-60" dirty="0"/>
              <a:t> </a:t>
            </a:r>
            <a:r>
              <a:rPr sz="2000" b="1" spc="-5" dirty="0"/>
              <a:t>DE</a:t>
            </a:r>
            <a:r>
              <a:rPr sz="2000" b="1" spc="-15" dirty="0"/>
              <a:t> </a:t>
            </a:r>
            <a:r>
              <a:rPr sz="2000" b="1" spc="-10" dirty="0"/>
              <a:t>PROCESOS</a:t>
            </a:r>
          </a:p>
          <a:p>
            <a:pPr marL="42545" algn="ctr">
              <a:lnSpc>
                <a:spcPct val="100000"/>
              </a:lnSpc>
            </a:pPr>
            <a:r>
              <a:rPr sz="2000" b="1" spc="-50" dirty="0"/>
              <a:t>ETAPAS</a:t>
            </a:r>
            <a:r>
              <a:rPr sz="2000" b="1" spc="-30" dirty="0"/>
              <a:t> </a:t>
            </a:r>
            <a:r>
              <a:rPr sz="2000" b="1" spc="-5" dirty="0"/>
              <a:t>DEL</a:t>
            </a:r>
            <a:r>
              <a:rPr sz="2000" b="1" spc="-10" dirty="0"/>
              <a:t> CICLO</a:t>
            </a:r>
            <a:r>
              <a:rPr sz="2000" b="1" dirty="0"/>
              <a:t> </a:t>
            </a:r>
            <a:r>
              <a:rPr sz="2000" b="1" spc="-5" dirty="0"/>
              <a:t>DE</a:t>
            </a:r>
            <a:r>
              <a:rPr sz="2000" b="1" spc="-20" dirty="0"/>
              <a:t> </a:t>
            </a:r>
            <a:r>
              <a:rPr sz="2000" b="1" spc="-10" dirty="0"/>
              <a:t>PROCESOS</a:t>
            </a:r>
            <a:r>
              <a:rPr sz="2000" b="1" spc="-15" dirty="0"/>
              <a:t> </a:t>
            </a:r>
            <a:r>
              <a:rPr sz="2000" b="1" dirty="0"/>
              <a:t>EN</a:t>
            </a:r>
            <a:r>
              <a:rPr sz="2000" b="1" spc="-15" dirty="0"/>
              <a:t> </a:t>
            </a:r>
            <a:r>
              <a:rPr sz="2000" b="1" spc="-5" dirty="0"/>
              <a:t>BPM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629082"/>
            <a:ext cx="336550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</a:rPr>
              <a:t>https://</a:t>
            </a: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  <a:hlinkClick r:id="rId2"/>
              </a:rPr>
              <a:t>www.heflo.com/es/blog/bpm/arquitectura-procesos/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118952C-6A27-726F-423F-FEF9D06F8513}"/>
              </a:ext>
            </a:extLst>
          </p:cNvPr>
          <p:cNvSpPr/>
          <p:nvPr/>
        </p:nvSpPr>
        <p:spPr>
          <a:xfrm>
            <a:off x="6180807" y="186396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5929" y="1723009"/>
            <a:ext cx="574230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Veamos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algunos beneficios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permiten 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para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empresas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realizar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una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buena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gestión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gerencia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al implementar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una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arquitectura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herramientas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BPM</a:t>
            </a:r>
            <a:r>
              <a:rPr sz="1800" spc="40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para</a:t>
            </a:r>
            <a:r>
              <a:rPr sz="1800" spc="37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el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logro</a:t>
            </a:r>
            <a:r>
              <a:rPr sz="1800" spc="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funcionamiento</a:t>
            </a:r>
            <a:r>
              <a:rPr sz="1800" spc="7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excepcional</a:t>
            </a:r>
            <a:r>
              <a:rPr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una</a:t>
            </a:r>
            <a:r>
              <a:rPr sz="1800" spc="3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organización.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visualización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procesos.</a:t>
            </a:r>
            <a:endParaRPr sz="1800">
              <a:latin typeface="Calibri"/>
              <a:cs typeface="Calibri"/>
            </a:endParaRPr>
          </a:p>
          <a:p>
            <a:pPr marL="299720" indent="-287020">
              <a:lnSpc>
                <a:spcPts val="216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simulación</a:t>
            </a:r>
            <a:r>
              <a:rPr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endParaRPr sz="18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monitoreo</a:t>
            </a:r>
            <a:r>
              <a:rPr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actividades</a:t>
            </a:r>
            <a:endParaRPr sz="18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40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posibilidad</a:t>
            </a:r>
            <a:r>
              <a:rPr sz="1800" spc="43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4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409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creación</a:t>
            </a:r>
            <a:r>
              <a:rPr sz="1800" spc="409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</a:t>
            </a:r>
            <a:r>
              <a:rPr sz="1800" spc="4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434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uso</a:t>
            </a:r>
            <a:r>
              <a:rPr sz="1800" spc="4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434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</a:t>
            </a:r>
            <a:r>
              <a:rPr sz="1800" spc="40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reglas</a:t>
            </a:r>
            <a:r>
              <a:rPr sz="1800" spc="4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negocio</a:t>
            </a:r>
            <a:endParaRPr sz="18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integración</a:t>
            </a:r>
            <a:r>
              <a:rPr sz="1800" spc="4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sistemas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datos</a:t>
            </a:r>
            <a:endParaRPr sz="18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posibilidad</a:t>
            </a:r>
            <a:r>
              <a:rPr sz="1800" spc="3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realizar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actividades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flujo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trabajo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3725" y="832103"/>
            <a:ext cx="54603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9195" marR="5080" indent="-2436495">
              <a:lnSpc>
                <a:spcPct val="100000"/>
              </a:lnSpc>
              <a:spcBef>
                <a:spcPts val="100"/>
              </a:spcBef>
            </a:pPr>
            <a:r>
              <a:rPr sz="2000" b="1" spc="-5" dirty="0"/>
              <a:t>LA ARQUITECTURA DE </a:t>
            </a:r>
            <a:r>
              <a:rPr sz="2000" b="1" spc="-10" dirty="0"/>
              <a:t>PROCESOS </a:t>
            </a:r>
            <a:r>
              <a:rPr sz="2000" b="1" dirty="0"/>
              <a:t>Y </a:t>
            </a:r>
            <a:r>
              <a:rPr sz="2000" b="1" spc="-15" dirty="0"/>
              <a:t>HERRAMIENTAS </a:t>
            </a:r>
            <a:r>
              <a:rPr sz="2000" b="1" spc="-440" dirty="0"/>
              <a:t> </a:t>
            </a:r>
            <a:r>
              <a:rPr sz="2000" b="1" spc="-5" dirty="0"/>
              <a:t>BPM.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629082"/>
            <a:ext cx="9652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5" dirty="0">
                <a:solidFill>
                  <a:srgbClr val="123157"/>
                </a:solidFill>
                <a:latin typeface="Calibri"/>
                <a:cs typeface="Calibri"/>
              </a:rPr>
              <a:t>h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3339" y="1588134"/>
            <a:ext cx="5743575" cy="4142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715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implantación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b="1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173356"/>
                </a:solidFill>
                <a:latin typeface="Calibri"/>
                <a:cs typeface="Calibri"/>
              </a:rPr>
              <a:t>APOYO</a:t>
            </a:r>
            <a:r>
              <a:rPr sz="1800" b="1" spc="-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organizaciones,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</a:t>
            </a:r>
            <a:r>
              <a:rPr sz="1800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ha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convertido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en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una necesidad</a:t>
            </a:r>
            <a:r>
              <a:rPr sz="1800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para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empresas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buscan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constante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satisfacción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los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clientes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aunque lo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reciban 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forma indirecta.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Pero esto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sucede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por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ejemplo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en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apoyo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talento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humano,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cuando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trabajadores están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satisfechos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con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organización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reflejan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esa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satisfacción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sus trabajos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posteriormente</a:t>
            </a:r>
            <a:r>
              <a:rPr sz="1800" spc="5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consumidor</a:t>
            </a:r>
            <a:r>
              <a:rPr sz="1800" spc="5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final.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73356"/>
              </a:buClr>
              <a:buFont typeface="Wingdings"/>
              <a:buChar char=""/>
            </a:pPr>
            <a:endParaRPr sz="1750">
              <a:latin typeface="Calibri"/>
              <a:cs typeface="Calibri"/>
            </a:endParaRPr>
          </a:p>
          <a:p>
            <a:pPr marL="299085" marR="5080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800" b="1" spc="-20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b="1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b="1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NEGOCIO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son</a:t>
            </a:r>
            <a:r>
              <a:rPr sz="1800" spc="38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herramientas</a:t>
            </a:r>
            <a:r>
              <a:rPr sz="1800" spc="38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básicas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le dan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consistencia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dirección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 la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empresa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ayuda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enfocarla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fin 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alcanzar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 objetivos, asegurando los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intereses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empresa.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Permite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organizar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tareas,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actividades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recursos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ayudaran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atener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excelencia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empresa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en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un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futuro</a:t>
            </a:r>
            <a:r>
              <a:rPr sz="1800" spc="4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su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colocación</a:t>
            </a:r>
            <a:r>
              <a:rPr sz="1800" spc="5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el</a:t>
            </a:r>
            <a:r>
              <a:rPr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mercado.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8039" y="345440"/>
            <a:ext cx="418909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/>
              <a:t>CONCLUSIONES</a:t>
            </a:r>
            <a:r>
              <a:rPr sz="2000" b="1" spc="-20" dirty="0"/>
              <a:t> </a:t>
            </a:r>
            <a:r>
              <a:rPr sz="2000" b="1" spc="-5" dirty="0"/>
              <a:t>DE </a:t>
            </a:r>
            <a:r>
              <a:rPr sz="2000" b="1" spc="-15" dirty="0"/>
              <a:t>LOS</a:t>
            </a:r>
            <a:r>
              <a:rPr sz="2000" b="1" spc="15" dirty="0"/>
              <a:t> </a:t>
            </a:r>
            <a:r>
              <a:rPr sz="2000" b="1" spc="-10" dirty="0"/>
              <a:t>PROCESOS</a:t>
            </a:r>
            <a:r>
              <a:rPr sz="2000" b="1" spc="-15" dirty="0"/>
              <a:t> </a:t>
            </a:r>
            <a:r>
              <a:rPr sz="2000" b="1" spc="-5" dirty="0"/>
              <a:t>DE </a:t>
            </a:r>
            <a:r>
              <a:rPr sz="2000" b="1" dirty="0"/>
              <a:t> </a:t>
            </a:r>
            <a:r>
              <a:rPr sz="2000" b="1" spc="-5" dirty="0"/>
              <a:t>NEGOCIO</a:t>
            </a:r>
            <a:r>
              <a:rPr sz="2000" b="1" spc="-60" dirty="0"/>
              <a:t> </a:t>
            </a:r>
            <a:r>
              <a:rPr sz="2000" b="1" dirty="0"/>
              <a:t>Y </a:t>
            </a:r>
            <a:r>
              <a:rPr sz="2000" b="1" spc="-10" dirty="0"/>
              <a:t>PROCESO</a:t>
            </a:r>
            <a:r>
              <a:rPr sz="2000" b="1" spc="-20" dirty="0"/>
              <a:t> </a:t>
            </a:r>
            <a:r>
              <a:rPr sz="2000" b="1" spc="-5" dirty="0"/>
              <a:t>DE</a:t>
            </a:r>
            <a:r>
              <a:rPr sz="2000" b="1" spc="-25" dirty="0"/>
              <a:t> </a:t>
            </a:r>
            <a:r>
              <a:rPr sz="2000" b="1" spc="-30" dirty="0"/>
              <a:t>APOYO</a:t>
            </a:r>
            <a:r>
              <a:rPr sz="2000" b="1" spc="-35" dirty="0"/>
              <a:t> </a:t>
            </a:r>
            <a:r>
              <a:rPr sz="2000" b="1" dirty="0"/>
              <a:t>EN</a:t>
            </a:r>
            <a:r>
              <a:rPr sz="2000" b="1" spc="-20" dirty="0"/>
              <a:t> </a:t>
            </a:r>
            <a:r>
              <a:rPr sz="2000" b="1" spc="-5" dirty="0"/>
              <a:t>LAS </a:t>
            </a:r>
            <a:r>
              <a:rPr sz="2000" b="1" spc="-434" dirty="0"/>
              <a:t> </a:t>
            </a:r>
            <a:r>
              <a:rPr sz="2000" b="1" spc="-10" dirty="0"/>
              <a:t>EMPRESAS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739" y="6151245"/>
            <a:ext cx="331089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5"/>
              </a:lnSpc>
            </a:pP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</a:rPr>
              <a:t>https://blog.imagineer.co/es/que-es-un-proceso-de-negocio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3339" y="2160523"/>
            <a:ext cx="574357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ARQUITECTURA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b="1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debe</a:t>
            </a:r>
            <a:r>
              <a:rPr sz="1800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garantizar</a:t>
            </a:r>
            <a:r>
              <a:rPr sz="1800" spc="37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una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empresa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automatice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un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todo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sus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negocio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como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organización,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pues</a:t>
            </a:r>
            <a:r>
              <a:rPr sz="1800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hace la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conexión</a:t>
            </a:r>
            <a:r>
              <a:rPr sz="1800" spc="38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entre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equipo,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mano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obra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disponible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recursos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tecnologías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domina,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lograr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 objetivos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estratégicos </a:t>
            </a:r>
            <a:r>
              <a:rPr sz="1800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empresa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y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darle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valor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agregado</a:t>
            </a:r>
            <a:r>
              <a:rPr sz="1800" spc="39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409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cada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departamento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etapa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la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cadena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donde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participe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estructura</a:t>
            </a:r>
            <a:r>
              <a:rPr sz="1800" spc="5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</a:t>
            </a:r>
            <a:r>
              <a:rPr sz="1800" spc="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implantados.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3339" y="899514"/>
            <a:ext cx="57435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1475" marR="5080" indent="-1628775">
              <a:lnSpc>
                <a:spcPct val="100000"/>
              </a:lnSpc>
              <a:spcBef>
                <a:spcPts val="100"/>
              </a:spcBef>
            </a:pPr>
            <a:r>
              <a:rPr sz="2000" b="1" spc="-10" dirty="0"/>
              <a:t>CONCLUSIONES</a:t>
            </a:r>
            <a:r>
              <a:rPr sz="2000" b="1" spc="-30" dirty="0"/>
              <a:t> </a:t>
            </a:r>
            <a:r>
              <a:rPr sz="2000" b="1" spc="-5" dirty="0"/>
              <a:t>DE</a:t>
            </a:r>
            <a:r>
              <a:rPr sz="2000" b="1" spc="-20" dirty="0"/>
              <a:t> </a:t>
            </a:r>
            <a:r>
              <a:rPr sz="2000" b="1" spc="-5" dirty="0"/>
              <a:t>LA</a:t>
            </a:r>
            <a:r>
              <a:rPr sz="2000" b="1" dirty="0"/>
              <a:t> </a:t>
            </a:r>
            <a:r>
              <a:rPr sz="2000" b="1" spc="-5" dirty="0"/>
              <a:t>ARQUITECTURA</a:t>
            </a:r>
            <a:r>
              <a:rPr sz="2000" b="1" spc="-65" dirty="0"/>
              <a:t> </a:t>
            </a:r>
            <a:r>
              <a:rPr sz="2000" b="1" spc="-5" dirty="0"/>
              <a:t>DE </a:t>
            </a:r>
            <a:r>
              <a:rPr sz="2000" b="1" spc="-434" dirty="0"/>
              <a:t> </a:t>
            </a:r>
            <a:r>
              <a:rPr sz="2000" b="1" spc="-10" dirty="0"/>
              <a:t>PROCESOS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739" y="6151245"/>
            <a:ext cx="331089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5"/>
              </a:lnSpc>
            </a:pP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</a:rPr>
              <a:t>https://blog.imagineer.co/es/que-es-un-proceso-de-negocio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-211496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dirty="0">
                <a:hlinkClick r:id="rId2"/>
              </a:rPr>
              <a:t>(657) </a:t>
            </a:r>
            <a:r>
              <a:rPr lang="pt-BR" sz="800" dirty="0" err="1">
                <a:hlinkClick r:id="rId2"/>
              </a:rPr>
              <a:t>Arquitectura</a:t>
            </a:r>
            <a:r>
              <a:rPr lang="pt-BR" sz="800" dirty="0">
                <a:hlinkClick r:id="rId2"/>
              </a:rPr>
              <a:t> de </a:t>
            </a:r>
            <a:r>
              <a:rPr lang="pt-BR" sz="800" dirty="0" err="1">
                <a:hlinkClick r:id="rId2"/>
              </a:rPr>
              <a:t>procesos</a:t>
            </a:r>
            <a:r>
              <a:rPr lang="pt-BR" sz="800" dirty="0">
                <a:hlinkClick r:id="rId2"/>
              </a:rPr>
              <a:t> de </a:t>
            </a:r>
            <a:r>
              <a:rPr lang="pt-BR" sz="800" dirty="0" err="1">
                <a:hlinkClick r:id="rId2"/>
              </a:rPr>
              <a:t>negocios</a:t>
            </a:r>
            <a:r>
              <a:rPr lang="pt-BR" sz="800" dirty="0">
                <a:hlinkClick r:id="rId2"/>
              </a:rPr>
              <a:t> - YouTube</a:t>
            </a:r>
            <a:endParaRPr lang="es-CO" sz="800" dirty="0"/>
          </a:p>
        </p:txBody>
      </p:sp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171919" y="2711277"/>
            <a:ext cx="2899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Video </a:t>
            </a: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8" y="446338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04079" y="2111839"/>
              <a:ext cx="3313967" cy="3130063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951209" y="2836618"/>
              <a:ext cx="3889793" cy="209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pc="-5" dirty="0">
                  <a:solidFill>
                    <a:schemeClr val="bg1"/>
                  </a:solidFill>
                  <a:latin typeface="Arial MT"/>
                  <a:cs typeface="Arial MT"/>
                </a:rPr>
                <a:t>ARQUITECTURA </a:t>
              </a:r>
              <a:r>
                <a:rPr lang="es-CO" spc="-10" dirty="0">
                  <a:solidFill>
                    <a:schemeClr val="bg1"/>
                  </a:solidFill>
                  <a:latin typeface="Arial MT"/>
                  <a:cs typeface="Arial MT"/>
                </a:rPr>
                <a:t>DE </a:t>
              </a:r>
              <a:r>
                <a:rPr lang="es-CO" spc="-5" dirty="0">
                  <a:solidFill>
                    <a:schemeClr val="bg1"/>
                  </a:solidFill>
                  <a:latin typeface="Arial MT"/>
                  <a:cs typeface="Arial MT"/>
                </a:rPr>
                <a:t> PROCESOS-PROCESOS DE </a:t>
              </a:r>
              <a:r>
                <a:rPr lang="es-CO" spc="-490" dirty="0">
                  <a:solidFill>
                    <a:schemeClr val="bg1"/>
                  </a:solidFill>
                  <a:latin typeface="Arial MT"/>
                  <a:cs typeface="Arial MT"/>
                </a:rPr>
                <a:t> </a:t>
              </a:r>
              <a:r>
                <a:rPr lang="es-CO" spc="-5" dirty="0">
                  <a:solidFill>
                    <a:schemeClr val="bg1"/>
                  </a:solidFill>
                  <a:latin typeface="Arial MT"/>
                  <a:cs typeface="Arial MT"/>
                </a:rPr>
                <a:t>NEGOCIO-PROCESOS </a:t>
              </a:r>
              <a:r>
                <a:rPr lang="es-CO" dirty="0">
                  <a:solidFill>
                    <a:schemeClr val="bg1"/>
                  </a:solidFill>
                  <a:latin typeface="Arial MT"/>
                  <a:cs typeface="Arial MT"/>
                </a:rPr>
                <a:t>DE </a:t>
              </a:r>
              <a:r>
                <a:rPr lang="es-CO" spc="5" dirty="0">
                  <a:solidFill>
                    <a:schemeClr val="bg1"/>
                  </a:solidFill>
                  <a:latin typeface="Arial MT"/>
                  <a:cs typeface="Arial MT"/>
                </a:rPr>
                <a:t> </a:t>
              </a:r>
              <a:r>
                <a:rPr lang="es-CO" spc="-5" dirty="0">
                  <a:solidFill>
                    <a:schemeClr val="bg1"/>
                  </a:solidFill>
                  <a:latin typeface="Arial MT"/>
                  <a:cs typeface="Arial MT"/>
                </a:rPr>
                <a:t>APOYO</a:t>
              </a:r>
              <a:endParaRPr lang="es-CO" dirty="0">
                <a:solidFill>
                  <a:schemeClr val="bg1"/>
                </a:solidFill>
                <a:latin typeface="Arial MT"/>
                <a:cs typeface="Arial MT"/>
              </a:endParaRPr>
            </a:p>
            <a:p>
              <a:pPr algn="ctr"/>
              <a:endParaRPr lang="es-MX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12" y="1834623"/>
            <a:ext cx="3798475" cy="471891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8887" y="4874666"/>
            <a:ext cx="67452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Poppins" panose="020B0502040204020203" pitchFamily="2" charset="0"/>
              </a:rPr>
              <a:t>ELECTIVA DE PROFUNDIZACION II// Costeo por Procesos //Gestión de Procesos Organizacionales I</a:t>
            </a:r>
            <a:endParaRPr lang="es-ES" b="1" dirty="0"/>
          </a:p>
          <a:p>
            <a:r>
              <a:rPr lang="es-ES" b="1" dirty="0"/>
              <a:t>OLGA LUCIA PABON VILLAMIZAR</a:t>
            </a:r>
          </a:p>
          <a:p>
            <a:r>
              <a:rPr lang="es-ES" b="1" dirty="0"/>
              <a:t>CONTADORA PUBLICA</a:t>
            </a:r>
          </a:p>
          <a:p>
            <a:r>
              <a:rPr lang="es-ES" b="1" dirty="0"/>
              <a:t>MAGISTER TRIBUTARIA</a:t>
            </a:r>
          </a:p>
          <a:p>
            <a:r>
              <a:rPr lang="es-ES" b="1" dirty="0"/>
              <a:t>FUNDACION DE EDUCACION SUPERIOR SAN JOSE.</a:t>
            </a:r>
          </a:p>
          <a:p>
            <a:r>
              <a:rPr lang="es-ES" b="1" dirty="0"/>
              <a:t>SEMANA 11</a:t>
            </a:r>
          </a:p>
        </p:txBody>
      </p:sp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1790377" y="3558584"/>
            <a:ext cx="5884602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b="1" dirty="0">
                <a:solidFill>
                  <a:schemeClr val="bg1"/>
                </a:solidFill>
                <a:latin typeface="Contradiction" panose="02000500000000000000" pitchFamily="50" charset="0"/>
                <a:ea typeface="Verdana" panose="020B0604030504040204" pitchFamily="34" charset="0"/>
              </a:rPr>
              <a:t>La motivación es parte importante de la vida donde surgen preguntas como ¿Qué es importante? ¿A dónde se quiere llegar? ¿Por qué? </a:t>
            </a:r>
          </a:p>
        </p:txBody>
      </p:sp>
    </p:spTree>
    <p:extLst>
      <p:ext uri="{BB962C8B-B14F-4D97-AF65-F5344CB8AC3E}">
        <p14:creationId xmlns:p14="http://schemas.microsoft.com/office/powerpoint/2010/main" val="118451238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ipse 8"/>
          <p:cNvSpPr/>
          <p:nvPr/>
        </p:nvSpPr>
        <p:spPr>
          <a:xfrm>
            <a:off x="5101437" y="2188294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225242" y="2237068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46757" y="3495821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5724867" y="3127886"/>
            <a:ext cx="35157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354330">
              <a:lnSpc>
                <a:spcPct val="100000"/>
              </a:lnSpc>
              <a:spcBef>
                <a:spcPts val="110"/>
              </a:spcBef>
            </a:pP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CO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NO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CIM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I</a:t>
            </a:r>
            <a:r>
              <a:rPr lang="es-ES" sz="1200" b="1" spc="-20" dirty="0">
                <a:solidFill>
                  <a:srgbClr val="123157"/>
                </a:solidFill>
                <a:latin typeface="Calibri"/>
                <a:cs typeface="Calibri"/>
              </a:rPr>
              <a:t>E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N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T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O</a:t>
            </a:r>
            <a:r>
              <a:rPr lang="es-ES" sz="1200" b="1" spc="-6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D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E</a:t>
            </a:r>
            <a:r>
              <a:rPr lang="es-ES" sz="1200" b="1" spc="-1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-10" dirty="0">
                <a:solidFill>
                  <a:srgbClr val="123157"/>
                </a:solidFill>
                <a:latin typeface="Calibri"/>
                <a:cs typeface="Calibri"/>
              </a:rPr>
              <a:t>L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A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B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P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M</a:t>
            </a:r>
            <a:r>
              <a:rPr lang="es-ES" sz="1200" b="1" spc="-2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Y</a:t>
            </a:r>
            <a:r>
              <a:rPr lang="es-ES" sz="1200" b="1" spc="1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-10" dirty="0">
                <a:solidFill>
                  <a:srgbClr val="123157"/>
                </a:solidFill>
                <a:latin typeface="Calibri"/>
                <a:cs typeface="Calibri"/>
              </a:rPr>
              <a:t>L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A  AR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Q</a:t>
            </a:r>
            <a:r>
              <a:rPr lang="es-ES" sz="1200" b="1" spc="10" dirty="0">
                <a:solidFill>
                  <a:srgbClr val="123157"/>
                </a:solidFill>
                <a:latin typeface="Calibri"/>
                <a:cs typeface="Calibri"/>
              </a:rPr>
              <a:t>U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I</a:t>
            </a:r>
            <a:r>
              <a:rPr lang="es-ES" sz="1200" b="1" spc="-10" dirty="0">
                <a:solidFill>
                  <a:srgbClr val="123157"/>
                </a:solidFill>
                <a:latin typeface="Calibri"/>
                <a:cs typeface="Calibri"/>
              </a:rPr>
              <a:t>T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ECTURA</a:t>
            </a:r>
            <a:r>
              <a:rPr lang="es-ES" sz="1200" b="1" spc="-6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D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E</a:t>
            </a:r>
            <a:r>
              <a:rPr lang="es-ES" sz="1200" b="1" spc="-1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P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RO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CES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OS</a:t>
            </a:r>
            <a:endParaRPr lang="es-ES" sz="1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/I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M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P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OR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T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ANC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I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A</a:t>
            </a:r>
            <a:r>
              <a:rPr lang="es-ES" sz="1200" b="1" spc="-6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EN</a:t>
            </a:r>
            <a:r>
              <a:rPr lang="es-ES" sz="1200" b="1" spc="-3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-10" dirty="0">
                <a:solidFill>
                  <a:srgbClr val="123157"/>
                </a:solidFill>
                <a:latin typeface="Calibri"/>
                <a:cs typeface="Calibri"/>
              </a:rPr>
              <a:t>L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OS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P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RO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CES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O</a:t>
            </a:r>
            <a:r>
              <a:rPr lang="es-ES" sz="1200" b="1" spc="-3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D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E  NEGOCIOS/</a:t>
            </a:r>
            <a:r>
              <a:rPr lang="es-ES" sz="1200" b="1" spc="-6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METODOLOGIA</a:t>
            </a:r>
            <a:r>
              <a:rPr lang="es-ES" sz="1200" b="1" spc="-4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PROCESOS </a:t>
            </a:r>
            <a:r>
              <a:rPr lang="es-ES" sz="1200" b="1" spc="-22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DE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NEGOCIO</a:t>
            </a:r>
            <a:endParaRPr lang="es-ES" sz="1200" dirty="0">
              <a:latin typeface="Calibri"/>
              <a:cs typeface="Calibri"/>
            </a:endParaRPr>
          </a:p>
          <a:p>
            <a:endParaRPr lang="en-US" sz="1600" b="1" dirty="0">
              <a:latin typeface="Morn Thin" panose="00000200000000000000" pitchFamily="50" charset="0"/>
            </a:endParaRPr>
          </a:p>
          <a:p>
            <a:endParaRPr lang="en-US" sz="1600" b="1" dirty="0">
              <a:latin typeface="Morn Thin" panose="00000200000000000000" pitchFamily="50" charset="0"/>
            </a:endParaRPr>
          </a:p>
          <a:p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70892" y="3596905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46757" y="4575297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672937" y="4575297"/>
            <a:ext cx="3515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s-ES" sz="1200" b="1" dirty="0">
                <a:latin typeface="Calibri"/>
                <a:cs typeface="Calibri"/>
              </a:rPr>
              <a:t>COM</a:t>
            </a:r>
            <a:r>
              <a:rPr lang="es-ES" sz="1200" b="1" spc="5" dirty="0">
                <a:latin typeface="Calibri"/>
                <a:cs typeface="Calibri"/>
              </a:rPr>
              <a:t>O</a:t>
            </a:r>
            <a:r>
              <a:rPr lang="es-ES" sz="1200" b="1" spc="-40" dirty="0">
                <a:latin typeface="Calibri"/>
                <a:cs typeface="Calibri"/>
              </a:rPr>
              <a:t> </a:t>
            </a:r>
            <a:r>
              <a:rPr lang="es-ES" sz="1200" b="1" spc="-10" dirty="0">
                <a:latin typeface="Calibri"/>
                <a:cs typeface="Calibri"/>
              </a:rPr>
              <a:t>H</a:t>
            </a:r>
            <a:r>
              <a:rPr lang="es-ES" sz="1200" b="1" dirty="0">
                <a:latin typeface="Calibri"/>
                <a:cs typeface="Calibri"/>
              </a:rPr>
              <a:t>ACE</a:t>
            </a:r>
            <a:r>
              <a:rPr lang="es-ES" sz="1200" b="1" spc="5" dirty="0">
                <a:latin typeface="Calibri"/>
                <a:cs typeface="Calibri"/>
              </a:rPr>
              <a:t>R</a:t>
            </a:r>
            <a:r>
              <a:rPr lang="es-ES" sz="1200" b="1" spc="-20" dirty="0">
                <a:latin typeface="Calibri"/>
                <a:cs typeface="Calibri"/>
              </a:rPr>
              <a:t> </a:t>
            </a:r>
            <a:r>
              <a:rPr lang="es-ES" sz="1200" b="1" spc="10" dirty="0">
                <a:latin typeface="Calibri"/>
                <a:cs typeface="Calibri"/>
              </a:rPr>
              <a:t>U</a:t>
            </a:r>
            <a:r>
              <a:rPr lang="es-ES" sz="1200" b="1" spc="5" dirty="0">
                <a:latin typeface="Calibri"/>
                <a:cs typeface="Calibri"/>
              </a:rPr>
              <a:t>NA</a:t>
            </a:r>
            <a:r>
              <a:rPr lang="es-ES" sz="1200" b="1" spc="-45" dirty="0">
                <a:latin typeface="Calibri"/>
                <a:cs typeface="Calibri"/>
              </a:rPr>
              <a:t> </a:t>
            </a:r>
            <a:r>
              <a:rPr lang="es-ES" sz="1200" b="1" dirty="0">
                <a:latin typeface="Calibri"/>
                <a:cs typeface="Calibri"/>
              </a:rPr>
              <a:t>A</a:t>
            </a:r>
            <a:r>
              <a:rPr lang="es-ES" sz="1200" b="1" spc="5" dirty="0">
                <a:latin typeface="Calibri"/>
                <a:cs typeface="Calibri"/>
              </a:rPr>
              <a:t>R</a:t>
            </a:r>
            <a:r>
              <a:rPr lang="es-ES" sz="1200" b="1" spc="-5" dirty="0">
                <a:latin typeface="Calibri"/>
                <a:cs typeface="Calibri"/>
              </a:rPr>
              <a:t>Q</a:t>
            </a:r>
            <a:r>
              <a:rPr lang="es-ES" sz="1200" b="1" spc="10" dirty="0">
                <a:latin typeface="Calibri"/>
                <a:cs typeface="Calibri"/>
              </a:rPr>
              <a:t>U</a:t>
            </a:r>
            <a:r>
              <a:rPr lang="es-ES" sz="1200" b="1" spc="-5" dirty="0">
                <a:latin typeface="Calibri"/>
                <a:cs typeface="Calibri"/>
              </a:rPr>
              <a:t>IT</a:t>
            </a:r>
            <a:r>
              <a:rPr lang="es-ES" sz="1200" b="1" spc="5" dirty="0">
                <a:latin typeface="Calibri"/>
                <a:cs typeface="Calibri"/>
              </a:rPr>
              <a:t>EC</a:t>
            </a:r>
            <a:r>
              <a:rPr lang="es-ES" sz="1200" b="1" spc="-5" dirty="0">
                <a:latin typeface="Calibri"/>
                <a:cs typeface="Calibri"/>
              </a:rPr>
              <a:t>T</a:t>
            </a:r>
            <a:r>
              <a:rPr lang="es-ES" sz="1200" b="1" spc="10" dirty="0">
                <a:latin typeface="Calibri"/>
                <a:cs typeface="Calibri"/>
              </a:rPr>
              <a:t>UU</a:t>
            </a:r>
            <a:r>
              <a:rPr lang="es-ES" sz="1200" b="1" spc="5" dirty="0">
                <a:latin typeface="Calibri"/>
                <a:cs typeface="Calibri"/>
              </a:rPr>
              <a:t>RA</a:t>
            </a:r>
            <a:r>
              <a:rPr lang="es-ES" sz="1200" b="1" spc="-85" dirty="0">
                <a:latin typeface="Calibri"/>
                <a:cs typeface="Calibri"/>
              </a:rPr>
              <a:t> </a:t>
            </a:r>
            <a:r>
              <a:rPr lang="es-ES" sz="1200" b="1" spc="-5" dirty="0">
                <a:latin typeface="Calibri"/>
                <a:cs typeface="Calibri"/>
              </a:rPr>
              <a:t>D</a:t>
            </a:r>
            <a:r>
              <a:rPr lang="es-ES" sz="1200" b="1" spc="5" dirty="0">
                <a:latin typeface="Calibri"/>
                <a:cs typeface="Calibri"/>
              </a:rPr>
              <a:t>E</a:t>
            </a:r>
            <a:r>
              <a:rPr lang="es-ES" sz="1200" b="1" dirty="0">
                <a:latin typeface="Calibri"/>
                <a:cs typeface="Calibri"/>
              </a:rPr>
              <a:t> P</a:t>
            </a:r>
            <a:r>
              <a:rPr lang="es-ES" sz="1200" b="1" spc="5" dirty="0">
                <a:latin typeface="Calibri"/>
                <a:cs typeface="Calibri"/>
              </a:rPr>
              <a:t>RO</a:t>
            </a:r>
            <a:r>
              <a:rPr lang="es-ES" sz="1200" b="1" dirty="0">
                <a:latin typeface="Calibri"/>
                <a:cs typeface="Calibri"/>
              </a:rPr>
              <a:t>CESOS</a:t>
            </a:r>
            <a:r>
              <a:rPr lang="es-ES" sz="1200" b="1" spc="5" dirty="0">
                <a:latin typeface="Calibri"/>
                <a:cs typeface="Calibri"/>
              </a:rPr>
              <a:t>/</a:t>
            </a:r>
            <a:endParaRPr lang="es-ES"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s-ES" sz="1200" b="1" dirty="0">
                <a:latin typeface="Calibri"/>
                <a:cs typeface="Calibri"/>
              </a:rPr>
              <a:t>PROCESOS</a:t>
            </a:r>
            <a:r>
              <a:rPr lang="es-ES" sz="1200" b="1" spc="-40" dirty="0">
                <a:latin typeface="Calibri"/>
                <a:cs typeface="Calibri"/>
              </a:rPr>
              <a:t> </a:t>
            </a:r>
            <a:r>
              <a:rPr lang="es-ES" sz="1200" b="1" dirty="0">
                <a:latin typeface="Calibri"/>
                <a:cs typeface="Calibri"/>
              </a:rPr>
              <a:t>DE</a:t>
            </a:r>
            <a:r>
              <a:rPr lang="es-ES" sz="1200" b="1" spc="-10" dirty="0">
                <a:latin typeface="Calibri"/>
                <a:cs typeface="Calibri"/>
              </a:rPr>
              <a:t> </a:t>
            </a:r>
            <a:r>
              <a:rPr lang="es-ES" sz="1200" b="1" dirty="0">
                <a:latin typeface="Calibri"/>
                <a:cs typeface="Calibri"/>
              </a:rPr>
              <a:t>NEGOCIOS/</a:t>
            </a:r>
            <a:r>
              <a:rPr lang="es-ES" sz="1200" b="1" spc="-50" dirty="0">
                <a:latin typeface="Calibri"/>
                <a:cs typeface="Calibri"/>
              </a:rPr>
              <a:t> </a:t>
            </a:r>
            <a:r>
              <a:rPr lang="es-ES" sz="1200" b="1" dirty="0">
                <a:latin typeface="Calibri"/>
                <a:cs typeface="Calibri"/>
              </a:rPr>
              <a:t>HERRAMIENTAS</a:t>
            </a:r>
            <a:r>
              <a:rPr lang="es-ES" sz="1200" b="1" spc="-60" dirty="0">
                <a:latin typeface="Calibri"/>
                <a:cs typeface="Calibri"/>
              </a:rPr>
              <a:t> </a:t>
            </a:r>
            <a:r>
              <a:rPr lang="es-ES" sz="1200" b="1" dirty="0">
                <a:latin typeface="Calibri"/>
                <a:cs typeface="Calibri"/>
              </a:rPr>
              <a:t>BPM</a:t>
            </a:r>
            <a:endParaRPr lang="es-ES" sz="1200" dirty="0">
              <a:latin typeface="Calibri"/>
              <a:cs typeface="Calibri"/>
            </a:endParaRPr>
          </a:p>
          <a:p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153251" y="4676381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225242" y="1729092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4CF134D1-18DA-17CA-EC37-5971D4DF47B0}"/>
              </a:ext>
            </a:extLst>
          </p:cNvPr>
          <p:cNvSpPr txBox="1"/>
          <p:nvPr/>
        </p:nvSpPr>
        <p:spPr>
          <a:xfrm>
            <a:off x="5796741" y="2052804"/>
            <a:ext cx="3227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es-ES" sz="1200" b="1" dirty="0">
                <a:latin typeface="Calibri"/>
                <a:cs typeface="Calibri"/>
              </a:rPr>
              <a:t>GENERALIDADES </a:t>
            </a:r>
            <a:r>
              <a:rPr lang="es-ES" sz="1200" b="1" spc="5" dirty="0">
                <a:latin typeface="Calibri"/>
                <a:cs typeface="Calibri"/>
              </a:rPr>
              <a:t>Y </a:t>
            </a:r>
            <a:r>
              <a:rPr lang="es-ES" sz="1200" b="1" dirty="0">
                <a:latin typeface="Calibri"/>
                <a:cs typeface="Calibri"/>
              </a:rPr>
              <a:t>CONCEPTALUIZACION </a:t>
            </a:r>
            <a:r>
              <a:rPr lang="es-ES" sz="1200" b="1" spc="5" dirty="0">
                <a:latin typeface="Calibri"/>
                <a:cs typeface="Calibri"/>
              </a:rPr>
              <a:t> AR</a:t>
            </a:r>
            <a:r>
              <a:rPr lang="es-ES" sz="1200" b="1" spc="-5" dirty="0">
                <a:latin typeface="Calibri"/>
                <a:cs typeface="Calibri"/>
              </a:rPr>
              <a:t>Q</a:t>
            </a:r>
            <a:r>
              <a:rPr lang="es-ES" sz="1200" b="1" spc="10" dirty="0">
                <a:latin typeface="Calibri"/>
                <a:cs typeface="Calibri"/>
              </a:rPr>
              <a:t>U</a:t>
            </a:r>
            <a:r>
              <a:rPr lang="es-ES" sz="1200" b="1" dirty="0">
                <a:latin typeface="Calibri"/>
                <a:cs typeface="Calibri"/>
              </a:rPr>
              <a:t>I</a:t>
            </a:r>
            <a:r>
              <a:rPr lang="es-ES" sz="1200" b="1" spc="-10" dirty="0">
                <a:latin typeface="Calibri"/>
                <a:cs typeface="Calibri"/>
              </a:rPr>
              <a:t>T</a:t>
            </a:r>
            <a:r>
              <a:rPr lang="es-ES" sz="1200" b="1" spc="5" dirty="0">
                <a:latin typeface="Calibri"/>
                <a:cs typeface="Calibri"/>
              </a:rPr>
              <a:t>ECTURA</a:t>
            </a:r>
            <a:r>
              <a:rPr lang="es-ES" sz="1200" b="1" spc="-60" dirty="0">
                <a:latin typeface="Calibri"/>
                <a:cs typeface="Calibri"/>
              </a:rPr>
              <a:t> </a:t>
            </a:r>
            <a:r>
              <a:rPr lang="es-ES" sz="1200" b="1" spc="-5" dirty="0">
                <a:latin typeface="Calibri"/>
                <a:cs typeface="Calibri"/>
              </a:rPr>
              <a:t>D</a:t>
            </a:r>
            <a:r>
              <a:rPr lang="es-ES" sz="1200" b="1" dirty="0">
                <a:latin typeface="Calibri"/>
                <a:cs typeface="Calibri"/>
              </a:rPr>
              <a:t>E</a:t>
            </a:r>
            <a:r>
              <a:rPr lang="es-ES" sz="1200" b="1" spc="-15" dirty="0">
                <a:latin typeface="Calibri"/>
                <a:cs typeface="Calibri"/>
              </a:rPr>
              <a:t> </a:t>
            </a:r>
            <a:r>
              <a:rPr lang="es-ES" sz="1200" b="1" dirty="0">
                <a:latin typeface="Calibri"/>
                <a:cs typeface="Calibri"/>
              </a:rPr>
              <a:t>P</a:t>
            </a:r>
            <a:r>
              <a:rPr lang="es-ES" sz="1200" b="1" spc="5" dirty="0">
                <a:latin typeface="Calibri"/>
                <a:cs typeface="Calibri"/>
              </a:rPr>
              <a:t>RO</a:t>
            </a:r>
            <a:r>
              <a:rPr lang="es-ES" sz="1200" b="1" dirty="0">
                <a:latin typeface="Calibri"/>
                <a:cs typeface="Calibri"/>
              </a:rPr>
              <a:t>CES</a:t>
            </a:r>
            <a:r>
              <a:rPr lang="es-ES" sz="1200" b="1" spc="5" dirty="0">
                <a:latin typeface="Calibri"/>
                <a:cs typeface="Calibri"/>
              </a:rPr>
              <a:t>OS/PRO</a:t>
            </a:r>
            <a:r>
              <a:rPr lang="es-ES" sz="1200" b="1" spc="-20" dirty="0">
                <a:latin typeface="Calibri"/>
                <a:cs typeface="Calibri"/>
              </a:rPr>
              <a:t>C</a:t>
            </a:r>
            <a:r>
              <a:rPr lang="es-ES" sz="1200" b="1" spc="5" dirty="0">
                <a:latin typeface="Calibri"/>
                <a:cs typeface="Calibri"/>
              </a:rPr>
              <a:t>ESO</a:t>
            </a:r>
            <a:r>
              <a:rPr lang="es-ES" sz="1200" b="1" spc="-55" dirty="0">
                <a:latin typeface="Calibri"/>
                <a:cs typeface="Calibri"/>
              </a:rPr>
              <a:t> </a:t>
            </a:r>
            <a:r>
              <a:rPr lang="es-ES" sz="1200" b="1" spc="-5" dirty="0">
                <a:latin typeface="Calibri"/>
                <a:cs typeface="Calibri"/>
              </a:rPr>
              <a:t>D</a:t>
            </a:r>
            <a:r>
              <a:rPr lang="es-ES" sz="1200" b="1" dirty="0">
                <a:latin typeface="Calibri"/>
                <a:cs typeface="Calibri"/>
              </a:rPr>
              <a:t>E  NEGOCIOS/PROCESO</a:t>
            </a:r>
            <a:r>
              <a:rPr lang="es-ES" sz="1200" b="1" spc="-60" dirty="0">
                <a:latin typeface="Calibri"/>
                <a:cs typeface="Calibri"/>
              </a:rPr>
              <a:t> </a:t>
            </a:r>
            <a:r>
              <a:rPr lang="es-ES" sz="1200" b="1" dirty="0">
                <a:latin typeface="Calibri"/>
                <a:cs typeface="Calibri"/>
              </a:rPr>
              <a:t>DE</a:t>
            </a:r>
            <a:r>
              <a:rPr lang="es-ES" sz="1200" b="1" spc="-15" dirty="0">
                <a:latin typeface="Calibri"/>
                <a:cs typeface="Calibri"/>
              </a:rPr>
              <a:t> </a:t>
            </a:r>
            <a:r>
              <a:rPr lang="es-ES" sz="1200" b="1" spc="5" dirty="0">
                <a:latin typeface="Calibri"/>
                <a:cs typeface="Calibri"/>
              </a:rPr>
              <a:t>APOYO</a:t>
            </a:r>
            <a:endParaRPr lang="es-ES" sz="1200" b="1" dirty="0">
              <a:latin typeface="Calibri"/>
              <a:cs typeface="Calibri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33ABCA9-3B6E-B140-0DDF-B63C88809314}"/>
              </a:ext>
            </a:extLst>
          </p:cNvPr>
          <p:cNvSpPr/>
          <p:nvPr/>
        </p:nvSpPr>
        <p:spPr>
          <a:xfrm>
            <a:off x="5088829" y="5520171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B3B8E7-B858-6E43-A867-57CEEC984CFE}"/>
              </a:ext>
            </a:extLst>
          </p:cNvPr>
          <p:cNvSpPr txBox="1"/>
          <p:nvPr/>
        </p:nvSpPr>
        <p:spPr>
          <a:xfrm>
            <a:off x="5796741" y="5683240"/>
            <a:ext cx="3036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CO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N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C</a:t>
            </a:r>
            <a:r>
              <a:rPr lang="es-ES" sz="1200" b="1" spc="-10" dirty="0">
                <a:solidFill>
                  <a:srgbClr val="123157"/>
                </a:solidFill>
                <a:latin typeface="Calibri"/>
                <a:cs typeface="Calibri"/>
              </a:rPr>
              <a:t>L</a:t>
            </a:r>
            <a:r>
              <a:rPr lang="es-ES" sz="1200" b="1" spc="10" dirty="0">
                <a:solidFill>
                  <a:srgbClr val="123157"/>
                </a:solidFill>
                <a:latin typeface="Calibri"/>
                <a:cs typeface="Calibri"/>
              </a:rPr>
              <a:t>U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S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I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ON</a:t>
            </a:r>
            <a:r>
              <a:rPr lang="es-ES" sz="1200" b="1" spc="-20" dirty="0">
                <a:solidFill>
                  <a:srgbClr val="123157"/>
                </a:solidFill>
                <a:latin typeface="Calibri"/>
                <a:cs typeface="Calibri"/>
              </a:rPr>
              <a:t>E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S</a:t>
            </a:r>
            <a:r>
              <a:rPr lang="es-ES" sz="1200" b="1" spc="-6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D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E </a:t>
            </a:r>
            <a:r>
              <a:rPr lang="es-ES" sz="1200" b="1" spc="-10" dirty="0">
                <a:solidFill>
                  <a:srgbClr val="123157"/>
                </a:solidFill>
                <a:latin typeface="Calibri"/>
                <a:cs typeface="Calibri"/>
              </a:rPr>
              <a:t>L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OS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P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RO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CES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OS</a:t>
            </a:r>
            <a:r>
              <a:rPr lang="es-ES" sz="1200" b="1" spc="-4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D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E</a:t>
            </a:r>
            <a:r>
              <a:rPr lang="es-ES" sz="1200" b="1" spc="-1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A</a:t>
            </a:r>
            <a:r>
              <a:rPr lang="es-ES" sz="1200" b="1" spc="-5" dirty="0">
                <a:solidFill>
                  <a:srgbClr val="123157"/>
                </a:solidFill>
                <a:latin typeface="Calibri"/>
                <a:cs typeface="Calibri"/>
              </a:rPr>
              <a:t>P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O</a:t>
            </a:r>
            <a:r>
              <a:rPr lang="es-ES" sz="1200" b="1" spc="10" dirty="0">
                <a:solidFill>
                  <a:srgbClr val="123157"/>
                </a:solidFill>
                <a:latin typeface="Calibri"/>
                <a:cs typeface="Calibri"/>
              </a:rPr>
              <a:t>Y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O</a:t>
            </a:r>
            <a:r>
              <a:rPr lang="es-ES" sz="1200" b="1" spc="-2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/P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RO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CESOS  DE NEGOCIO</a:t>
            </a:r>
            <a:r>
              <a:rPr lang="es-ES" sz="1200" b="1" spc="-6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spc="5" dirty="0">
                <a:solidFill>
                  <a:srgbClr val="123157"/>
                </a:solidFill>
                <a:latin typeface="Calibri"/>
                <a:cs typeface="Calibri"/>
              </a:rPr>
              <a:t>Y</a:t>
            </a:r>
            <a:r>
              <a:rPr lang="es-ES" sz="1200" b="1" spc="-1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ESTRUCTURA</a:t>
            </a:r>
            <a:r>
              <a:rPr lang="es-ES" sz="1200" b="1" spc="-6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ES" sz="1200" b="1" dirty="0">
                <a:solidFill>
                  <a:srgbClr val="123157"/>
                </a:solidFill>
                <a:latin typeface="Calibri"/>
                <a:cs typeface="Calibri"/>
              </a:rPr>
              <a:t>DE PROCESOS</a:t>
            </a:r>
            <a:endParaRPr lang="es-ES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2266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667513" y="1449714"/>
            <a:ext cx="37313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spc="-5" dirty="0">
                <a:cs typeface="Calibri"/>
              </a:rPr>
              <a:t>GENERALIDADES </a:t>
            </a:r>
            <a:r>
              <a:rPr lang="es-ES" sz="2400" b="1" dirty="0">
                <a:cs typeface="Calibri"/>
              </a:rPr>
              <a:t>Y </a:t>
            </a:r>
            <a:r>
              <a:rPr lang="es-ES" sz="2400" b="1" spc="5" dirty="0">
                <a:cs typeface="Calibri"/>
              </a:rPr>
              <a:t> </a:t>
            </a:r>
            <a:r>
              <a:rPr lang="es-ES" sz="2400" b="1" spc="-10" dirty="0">
                <a:cs typeface="Calibri"/>
              </a:rPr>
              <a:t>CONCEPTUALIZACION</a:t>
            </a:r>
            <a:r>
              <a:rPr lang="es-ES" sz="2400" b="1" spc="-125" dirty="0">
                <a:cs typeface="Calibri"/>
              </a:rPr>
              <a:t> </a:t>
            </a:r>
            <a:r>
              <a:rPr lang="es-ES" sz="2400" b="1" spc="-5" dirty="0">
                <a:cs typeface="Calibri"/>
              </a:rPr>
              <a:t>DE </a:t>
            </a:r>
            <a:r>
              <a:rPr lang="es-ES" sz="2400" b="1" spc="-530" dirty="0">
                <a:cs typeface="Calibri"/>
              </a:rPr>
              <a:t> </a:t>
            </a:r>
            <a:r>
              <a:rPr lang="es-ES" sz="2400" b="1" spc="-5" dirty="0">
                <a:cs typeface="Calibri"/>
              </a:rPr>
              <a:t>ARQUITECTURA </a:t>
            </a:r>
            <a:r>
              <a:rPr lang="es-ES" sz="2400" b="1" dirty="0">
                <a:cs typeface="Calibri"/>
              </a:rPr>
              <a:t>DE </a:t>
            </a:r>
            <a:r>
              <a:rPr lang="es-ES" sz="2400" b="1" spc="5" dirty="0">
                <a:cs typeface="Calibri"/>
              </a:rPr>
              <a:t> </a:t>
            </a:r>
            <a:r>
              <a:rPr lang="es-ES" sz="2400" b="1" spc="-5" dirty="0">
                <a:cs typeface="Calibri"/>
              </a:rPr>
              <a:t>PROCESOS</a:t>
            </a:r>
            <a:endParaRPr lang="es-ES" sz="2400" dirty="0">
              <a:cs typeface="Calibri"/>
            </a:endParaRPr>
          </a:p>
          <a:p>
            <a:pPr algn="ctr"/>
            <a:endParaRPr lang="en-US" sz="2400" b="1" dirty="0">
              <a:latin typeface="Morn Thin" panose="00000200000000000000" pitchFamily="50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356039" y="1213005"/>
            <a:ext cx="4693928" cy="506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1400" spc="-5" dirty="0">
                <a:cs typeface="Calibri"/>
              </a:rPr>
              <a:t>La definición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-10" dirty="0">
                <a:cs typeface="Calibri"/>
              </a:rPr>
              <a:t>Arquitectura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-10" dirty="0">
                <a:cs typeface="Calibri"/>
              </a:rPr>
              <a:t>Procesos </a:t>
            </a:r>
            <a:r>
              <a:rPr lang="es-ES" sz="1400" dirty="0">
                <a:cs typeface="Calibri"/>
              </a:rPr>
              <a:t>ha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ganado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5" dirty="0">
                <a:cs typeface="Calibri"/>
              </a:rPr>
              <a:t>bastante</a:t>
            </a:r>
            <a:r>
              <a:rPr lang="es-ES" sz="1400" spc="-1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popularidad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en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la </a:t>
            </a:r>
            <a:r>
              <a:rPr lang="es-ES" sz="1400" dirty="0">
                <a:cs typeface="Calibri"/>
              </a:rPr>
              <a:t> actualidad,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donde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se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fundamenta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en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la 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representación</a:t>
            </a:r>
            <a:r>
              <a:rPr lang="es-ES" sz="1400" spc="-5" dirty="0">
                <a:cs typeface="Calibri"/>
              </a:rPr>
              <a:t> explicita</a:t>
            </a:r>
            <a:r>
              <a:rPr lang="es-ES" sz="1400" dirty="0">
                <a:cs typeface="Calibri"/>
              </a:rPr>
              <a:t> de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los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procesos 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facilitando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la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entrada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-10" dirty="0">
                <a:cs typeface="Calibri"/>
              </a:rPr>
              <a:t>una</a:t>
            </a:r>
            <a:r>
              <a:rPr lang="es-ES" sz="1400" spc="-5" dirty="0">
                <a:cs typeface="Calibri"/>
              </a:rPr>
              <a:t> aplicación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mejora </a:t>
            </a:r>
            <a:r>
              <a:rPr lang="es-ES" sz="1400" spc="-5" dirty="0">
                <a:cs typeface="Calibri"/>
              </a:rPr>
              <a:t>continua </a:t>
            </a:r>
            <a:r>
              <a:rPr lang="es-ES" sz="1400" dirty="0">
                <a:cs typeface="Calibri"/>
              </a:rPr>
              <a:t>en las </a:t>
            </a:r>
            <a:r>
              <a:rPr lang="es-ES" sz="1400" spc="-10" dirty="0">
                <a:cs typeface="Calibri"/>
              </a:rPr>
              <a:t>que </a:t>
            </a:r>
            <a:r>
              <a:rPr lang="es-ES" sz="1400" spc="-5" dirty="0">
                <a:cs typeface="Calibri"/>
              </a:rPr>
              <a:t>interviene la </a:t>
            </a:r>
            <a:r>
              <a:rPr lang="es-ES" sz="1400" spc="-10" dirty="0">
                <a:cs typeface="Calibri"/>
              </a:rPr>
              <a:t>fase 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-5" dirty="0">
                <a:cs typeface="Calibri"/>
              </a:rPr>
              <a:t>diseño </a:t>
            </a:r>
            <a:r>
              <a:rPr lang="es-ES" sz="1400" dirty="0">
                <a:cs typeface="Calibri"/>
              </a:rPr>
              <a:t>y </a:t>
            </a:r>
            <a:r>
              <a:rPr lang="es-ES" sz="1400" spc="-5" dirty="0">
                <a:cs typeface="Calibri"/>
              </a:rPr>
              <a:t>análisis, configuración, </a:t>
            </a:r>
            <a:r>
              <a:rPr lang="es-ES" sz="1400" dirty="0">
                <a:cs typeface="Calibri"/>
              </a:rPr>
              <a:t>ejecución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y evaluación.</a:t>
            </a: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es-ES" sz="1400" spc="-5" dirty="0">
                <a:cs typeface="Calibri"/>
              </a:rPr>
              <a:t>La</a:t>
            </a:r>
            <a:r>
              <a:rPr lang="es-ES" sz="1400" spc="35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arquitectura</a:t>
            </a:r>
            <a:r>
              <a:rPr lang="es-ES" sz="1400" spc="35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</a:t>
            </a:r>
            <a:r>
              <a:rPr lang="es-ES" sz="1400" spc="34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procesos</a:t>
            </a:r>
            <a:r>
              <a:rPr lang="es-ES" sz="1400" spc="33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revela</a:t>
            </a:r>
            <a:r>
              <a:rPr lang="es-ES" sz="1400" spc="35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el</a:t>
            </a:r>
            <a:r>
              <a:rPr lang="es-ES" sz="1400" spc="32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área</a:t>
            </a:r>
            <a:endParaRPr lang="es-ES" sz="1400" dirty="0"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lang="es-ES" sz="1400" dirty="0">
                <a:cs typeface="Calibri"/>
              </a:rPr>
              <a:t>donde</a:t>
            </a:r>
            <a:r>
              <a:rPr lang="es-ES" sz="1400" spc="56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se</a:t>
            </a:r>
            <a:r>
              <a:rPr lang="es-ES" sz="1400" spc="55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podría</a:t>
            </a:r>
            <a:r>
              <a:rPr lang="es-ES" sz="1400" spc="54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aplicar</a:t>
            </a:r>
            <a:r>
              <a:rPr lang="es-ES" sz="1400" spc="55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</a:t>
            </a:r>
            <a:r>
              <a:rPr lang="es-ES" sz="1400" spc="56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identificar</a:t>
            </a:r>
            <a:r>
              <a:rPr lang="es-ES" sz="1400" spc="54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los</a:t>
            </a:r>
          </a:p>
          <a:p>
            <a:pPr marL="12700" algn="just"/>
            <a:r>
              <a:rPr lang="es-ES" sz="1400" spc="-5" dirty="0">
                <a:cs typeface="Calibri"/>
              </a:rPr>
              <a:t>problemas</a:t>
            </a:r>
            <a:r>
              <a:rPr lang="es-ES" sz="1400" spc="15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que</a:t>
            </a:r>
            <a:r>
              <a:rPr lang="es-ES" sz="1400" spc="16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se</a:t>
            </a:r>
            <a:r>
              <a:rPr lang="es-ES" sz="1400" spc="14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pueden</a:t>
            </a:r>
            <a:r>
              <a:rPr lang="es-ES" sz="1400" spc="15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presentar</a:t>
            </a:r>
            <a:r>
              <a:rPr lang="es-ES" sz="1400" spc="15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en</a:t>
            </a:r>
            <a:r>
              <a:rPr lang="es-ES" sz="1400" spc="16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una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organización.</a:t>
            </a:r>
            <a:r>
              <a:rPr lang="es-ES" sz="1400" spc="8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Una</a:t>
            </a:r>
            <a:r>
              <a:rPr lang="es-ES" sz="1400" spc="85" dirty="0">
                <a:cs typeface="Calibri"/>
              </a:rPr>
              <a:t> </a:t>
            </a:r>
            <a:r>
              <a:rPr lang="es-ES" sz="1400" spc="-15" dirty="0">
                <a:cs typeface="Calibri"/>
              </a:rPr>
              <a:t>vez</a:t>
            </a:r>
            <a:r>
              <a:rPr lang="es-ES" sz="1400" spc="6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logrado</a:t>
            </a:r>
            <a:r>
              <a:rPr lang="es-ES" sz="1400" spc="80" dirty="0">
                <a:cs typeface="Calibri"/>
              </a:rPr>
              <a:t> </a:t>
            </a:r>
            <a:r>
              <a:rPr lang="es-ES" sz="1400" spc="-15" dirty="0">
                <a:cs typeface="Calibri"/>
              </a:rPr>
              <a:t>este</a:t>
            </a:r>
            <a:r>
              <a:rPr lang="es-ES" sz="1400" spc="8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dictamen</a:t>
            </a:r>
          </a:p>
          <a:p>
            <a:pPr marL="12700" algn="just"/>
            <a:r>
              <a:rPr lang="es-ES" sz="1400" spc="-5" dirty="0">
                <a:cs typeface="Calibri"/>
              </a:rPr>
              <a:t>se</a:t>
            </a:r>
            <a:r>
              <a:rPr lang="es-ES" sz="1400" spc="14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genera</a:t>
            </a:r>
            <a:r>
              <a:rPr lang="es-ES" sz="1400" spc="14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la</a:t>
            </a:r>
            <a:r>
              <a:rPr lang="es-ES" sz="1400" spc="15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configuración</a:t>
            </a:r>
            <a:r>
              <a:rPr lang="es-ES" sz="1400" spc="14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adecuada</a:t>
            </a:r>
            <a:r>
              <a:rPr lang="es-ES" sz="1400" spc="15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para</a:t>
            </a:r>
            <a:r>
              <a:rPr lang="es-ES" sz="1400" spc="14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la</a:t>
            </a:r>
          </a:p>
          <a:p>
            <a:pPr marL="12700" algn="just"/>
            <a:r>
              <a:rPr lang="es-ES" sz="1400" dirty="0">
                <a:cs typeface="Calibri"/>
              </a:rPr>
              <a:t>ejecución</a:t>
            </a:r>
            <a:r>
              <a:rPr lang="es-ES" sz="1400" spc="24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</a:t>
            </a:r>
            <a:r>
              <a:rPr lang="es-ES" sz="1400" spc="23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los</a:t>
            </a:r>
            <a:r>
              <a:rPr lang="es-ES" sz="1400" spc="24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procesos	</a:t>
            </a:r>
            <a:r>
              <a:rPr lang="es-ES" sz="1400" dirty="0">
                <a:cs typeface="Calibri"/>
              </a:rPr>
              <a:t>y</a:t>
            </a:r>
            <a:r>
              <a:rPr lang="es-ES" sz="1400" spc="204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se</a:t>
            </a:r>
            <a:r>
              <a:rPr lang="es-ES" sz="1400" spc="22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realizara</a:t>
            </a:r>
            <a:r>
              <a:rPr lang="es-ES" sz="1400" spc="229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el</a:t>
            </a:r>
          </a:p>
          <a:p>
            <a:pPr marL="12700" algn="just"/>
            <a:r>
              <a:rPr lang="es-ES" sz="1400" spc="-10" dirty="0">
                <a:cs typeface="Calibri"/>
              </a:rPr>
              <a:t>correspondiente</a:t>
            </a:r>
            <a:r>
              <a:rPr lang="es-ES" sz="1400" spc="210" dirty="0">
                <a:cs typeface="Calibri"/>
              </a:rPr>
              <a:t> </a:t>
            </a:r>
            <a:r>
              <a:rPr lang="es-ES" sz="1400" spc="-15" dirty="0">
                <a:cs typeface="Calibri"/>
              </a:rPr>
              <a:t>control</a:t>
            </a:r>
            <a:r>
              <a:rPr lang="es-ES" sz="1400" spc="204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y</a:t>
            </a:r>
            <a:r>
              <a:rPr lang="es-ES" sz="1400" spc="21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monitoreo,</a:t>
            </a:r>
            <a:r>
              <a:rPr lang="es-ES" sz="1400" spc="19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así</a:t>
            </a:r>
            <a:r>
              <a:rPr lang="es-ES" sz="1400" spc="204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se</a:t>
            </a:r>
            <a:endParaRPr lang="es-ES" sz="1400" dirty="0">
              <a:cs typeface="Calibri"/>
            </a:endParaRPr>
          </a:p>
          <a:p>
            <a:pPr marL="12700" algn="just"/>
            <a:r>
              <a:rPr lang="es-ES" sz="1400" spc="-10" dirty="0">
                <a:cs typeface="Calibri"/>
              </a:rPr>
              <a:t>obtendrá</a:t>
            </a:r>
            <a:r>
              <a:rPr lang="es-ES" sz="1400" spc="1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información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la</a:t>
            </a:r>
            <a:r>
              <a:rPr lang="es-ES" sz="1400" spc="-1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cual nos servirá</a:t>
            </a:r>
            <a:r>
              <a:rPr lang="es-ES" sz="1400" spc="1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para</a:t>
            </a:r>
          </a:p>
          <a:p>
            <a:pPr marL="12700" marR="5715" algn="just">
              <a:lnSpc>
                <a:spcPct val="100000"/>
              </a:lnSpc>
              <a:spcBef>
                <a:spcPts val="100"/>
              </a:spcBef>
            </a:pPr>
            <a:r>
              <a:rPr lang="es-ES" sz="1400" spc="-5" dirty="0">
                <a:cs typeface="Calibri"/>
              </a:rPr>
              <a:t>arreglar</a:t>
            </a:r>
            <a:r>
              <a:rPr lang="es-ES" sz="1400" spc="555" dirty="0">
                <a:cs typeface="Calibri"/>
              </a:rPr>
              <a:t> </a:t>
            </a:r>
            <a:r>
              <a:rPr lang="es-ES" sz="1400" spc="5" dirty="0">
                <a:cs typeface="Calibri"/>
              </a:rPr>
              <a:t>las </a:t>
            </a:r>
            <a:r>
              <a:rPr lang="es-ES" sz="1400" spc="229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falencias</a:t>
            </a:r>
            <a:r>
              <a:rPr lang="es-ES" sz="1400" spc="55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identificadas</a:t>
            </a:r>
            <a:r>
              <a:rPr lang="es-ES" sz="1400" spc="56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en</a:t>
            </a:r>
            <a:r>
              <a:rPr lang="es-ES" sz="1400" spc="560" dirty="0">
                <a:cs typeface="Calibri"/>
              </a:rPr>
              <a:t> </a:t>
            </a:r>
            <a:r>
              <a:rPr lang="es-ES" sz="1400" spc="5" dirty="0">
                <a:cs typeface="Calibri"/>
              </a:rPr>
              <a:t>los </a:t>
            </a:r>
            <a:r>
              <a:rPr lang="es-ES" sz="1400" spc="-10" dirty="0">
                <a:cs typeface="Calibri"/>
              </a:rPr>
              <a:t>procesos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actuales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y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realizar</a:t>
            </a:r>
            <a:r>
              <a:rPr lang="es-ES" sz="1400" dirty="0">
                <a:cs typeface="Calibri"/>
              </a:rPr>
              <a:t> un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diseño</a:t>
            </a:r>
            <a:r>
              <a:rPr lang="es-ES" sz="1400" dirty="0">
                <a:cs typeface="Calibri"/>
              </a:rPr>
              <a:t> de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nuevos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procesos</a:t>
            </a:r>
            <a:r>
              <a:rPr lang="es-ES" sz="1400" dirty="0">
                <a:cs typeface="Calibri"/>
              </a:rPr>
              <a:t> a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implementar</a:t>
            </a:r>
            <a:r>
              <a:rPr lang="es-ES" sz="1400" dirty="0">
                <a:cs typeface="Calibri"/>
              </a:rPr>
              <a:t> en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las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empresas </a:t>
            </a:r>
            <a:r>
              <a:rPr lang="es-ES" sz="1400" dirty="0">
                <a:cs typeface="Calibri"/>
              </a:rPr>
              <a:t>o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negocios.</a:t>
            </a:r>
            <a:endParaRPr lang="es-ES" sz="1400" dirty="0"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lang="es-ES" sz="1400" spc="-5" dirty="0">
                <a:cs typeface="Calibri"/>
              </a:rPr>
              <a:t>La Gestión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-10" dirty="0">
                <a:cs typeface="Calibri"/>
              </a:rPr>
              <a:t>Procesos </a:t>
            </a:r>
            <a:r>
              <a:rPr lang="es-ES" sz="1400" dirty="0">
                <a:cs typeface="Calibri"/>
              </a:rPr>
              <a:t>de Negocio </a:t>
            </a:r>
            <a:r>
              <a:rPr lang="es-ES" sz="1400" spc="-5" dirty="0">
                <a:cs typeface="Calibri"/>
              </a:rPr>
              <a:t>conocida 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también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como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(</a:t>
            </a:r>
            <a:r>
              <a:rPr lang="es-ES" sz="1400" spc="-5" dirty="0" err="1">
                <a:cs typeface="Calibri"/>
              </a:rPr>
              <a:t>business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0" dirty="0" err="1">
                <a:cs typeface="Calibri"/>
              </a:rPr>
              <a:t>Process</a:t>
            </a:r>
            <a:r>
              <a:rPr lang="es-ES" sz="1400" spc="-1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 Management)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BPM.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5" dirty="0">
                <a:cs typeface="Calibri"/>
              </a:rPr>
              <a:t>Esta</a:t>
            </a:r>
            <a:r>
              <a:rPr lang="es-ES" sz="1400" spc="-1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gestión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permite 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organizar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y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administrar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y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optimizar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sus 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procesos</a:t>
            </a:r>
            <a:r>
              <a:rPr lang="es-ES" sz="1400" dirty="0">
                <a:cs typeface="Calibri"/>
              </a:rPr>
              <a:t> de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negocio</a:t>
            </a:r>
            <a:r>
              <a:rPr lang="es-ES" sz="1400" dirty="0">
                <a:cs typeface="Calibri"/>
              </a:rPr>
              <a:t> de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manera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que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ellos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evolucionen </a:t>
            </a:r>
            <a:r>
              <a:rPr lang="es-ES" sz="1400" dirty="0">
                <a:cs typeface="Calibri"/>
              </a:rPr>
              <a:t>y </a:t>
            </a:r>
            <a:r>
              <a:rPr lang="es-ES" sz="1400" spc="-10" dirty="0">
                <a:cs typeface="Calibri"/>
              </a:rPr>
              <a:t>conduzcan </a:t>
            </a:r>
            <a:r>
              <a:rPr lang="es-ES" sz="1400" dirty="0">
                <a:cs typeface="Calibri"/>
              </a:rPr>
              <a:t>a una </a:t>
            </a:r>
            <a:r>
              <a:rPr lang="es-ES" sz="1400" spc="-5" dirty="0">
                <a:cs typeface="Calibri"/>
              </a:rPr>
              <a:t>optimización 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organizacional.</a:t>
            </a:r>
            <a:endParaRPr lang="es-ES" sz="1400" dirty="0">
              <a:cs typeface="Calibri"/>
            </a:endParaRPr>
          </a:p>
          <a:p>
            <a:pPr algn="just"/>
            <a:r>
              <a:rPr lang="es-CO" sz="1400" dirty="0"/>
              <a:t>. 	</a:t>
            </a:r>
            <a:endParaRPr lang="en-US" sz="14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8" b="66525" l="35881" r="641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7513" y="3165840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3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667513" y="1449714"/>
            <a:ext cx="37313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spc="-5" dirty="0">
                <a:latin typeface="Calibri"/>
                <a:cs typeface="Calibri"/>
              </a:rPr>
              <a:t>GENERALIDADES </a:t>
            </a:r>
            <a:r>
              <a:rPr lang="es-ES" sz="2400" b="1" dirty="0">
                <a:latin typeface="Calibri"/>
                <a:cs typeface="Calibri"/>
              </a:rPr>
              <a:t>Y </a:t>
            </a:r>
            <a:r>
              <a:rPr lang="es-ES" sz="2400" b="1" spc="5" dirty="0">
                <a:latin typeface="Calibri"/>
                <a:cs typeface="Calibri"/>
              </a:rPr>
              <a:t> </a:t>
            </a:r>
            <a:r>
              <a:rPr lang="es-ES" sz="2400" b="1" spc="-10" dirty="0">
                <a:latin typeface="Calibri"/>
                <a:cs typeface="Calibri"/>
              </a:rPr>
              <a:t>CONCEPTUALIZACION </a:t>
            </a:r>
            <a:r>
              <a:rPr lang="es-ES" sz="2400" b="1" dirty="0">
                <a:latin typeface="Calibri"/>
                <a:cs typeface="Calibri"/>
              </a:rPr>
              <a:t>DE </a:t>
            </a:r>
            <a:r>
              <a:rPr lang="es-ES" sz="2400" b="1" spc="5" dirty="0">
                <a:latin typeface="Calibri"/>
                <a:cs typeface="Calibri"/>
              </a:rPr>
              <a:t> </a:t>
            </a:r>
            <a:r>
              <a:rPr lang="es-ES" sz="2400" b="1" spc="-5" dirty="0">
                <a:latin typeface="Calibri"/>
                <a:cs typeface="Calibri"/>
              </a:rPr>
              <a:t>PROCESOS</a:t>
            </a:r>
            <a:r>
              <a:rPr lang="es-ES" sz="2400" b="1" spc="-45" dirty="0">
                <a:latin typeface="Calibri"/>
                <a:cs typeface="Calibri"/>
              </a:rPr>
              <a:t> </a:t>
            </a:r>
            <a:r>
              <a:rPr lang="es-ES" sz="2400" b="1" dirty="0">
                <a:latin typeface="Calibri"/>
                <a:cs typeface="Calibri"/>
              </a:rPr>
              <a:t>DE</a:t>
            </a:r>
            <a:r>
              <a:rPr lang="es-ES" sz="2400" b="1" spc="-35" dirty="0">
                <a:latin typeface="Calibri"/>
                <a:cs typeface="Calibri"/>
              </a:rPr>
              <a:t> </a:t>
            </a:r>
            <a:r>
              <a:rPr lang="es-ES" sz="2400" b="1" spc="-10" dirty="0">
                <a:latin typeface="Calibri"/>
                <a:cs typeface="Calibri"/>
              </a:rPr>
              <a:t>NEGOCIOS</a:t>
            </a:r>
            <a:r>
              <a:rPr lang="es-ES" sz="2400" b="1" spc="-25" dirty="0">
                <a:latin typeface="Calibri"/>
                <a:cs typeface="Calibri"/>
              </a:rPr>
              <a:t> </a:t>
            </a:r>
            <a:r>
              <a:rPr lang="es-ES" sz="2400" b="1" dirty="0">
                <a:latin typeface="Calibri"/>
                <a:cs typeface="Calibri"/>
              </a:rPr>
              <a:t>Y </a:t>
            </a:r>
            <a:r>
              <a:rPr lang="es-ES" sz="2400" b="1" spc="-525" dirty="0">
                <a:latin typeface="Calibri"/>
                <a:cs typeface="Calibri"/>
              </a:rPr>
              <a:t> </a:t>
            </a:r>
            <a:r>
              <a:rPr lang="es-ES" sz="2400" b="1" spc="-40" dirty="0">
                <a:latin typeface="Calibri"/>
                <a:cs typeface="Calibri"/>
              </a:rPr>
              <a:t>APOYO</a:t>
            </a:r>
            <a:endParaRPr lang="es-ES" sz="2400" dirty="0">
              <a:latin typeface="Calibri"/>
              <a:cs typeface="Calibri"/>
            </a:endParaRPr>
          </a:p>
          <a:p>
            <a:pPr algn="ctr"/>
            <a:endParaRPr lang="en-US" sz="2400" b="1" dirty="0">
              <a:latin typeface="Morn Thin" panose="00000200000000000000" pitchFamily="50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356039" y="1213005"/>
            <a:ext cx="4693928" cy="530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1400" spc="-5" dirty="0">
                <a:cs typeface="Calibri"/>
              </a:rPr>
              <a:t>La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arquitectura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procesos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(o</a:t>
            </a:r>
            <a:r>
              <a:rPr lang="es-ES" sz="1400" dirty="0">
                <a:cs typeface="Calibri"/>
              </a:rPr>
              <a:t> mapa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procesos)</a:t>
            </a:r>
            <a:r>
              <a:rPr lang="es-ES" sz="1400" spc="-5" dirty="0">
                <a:cs typeface="Calibri"/>
              </a:rPr>
              <a:t> define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5" dirty="0">
                <a:cs typeface="Calibri"/>
              </a:rPr>
              <a:t>“que”</a:t>
            </a:r>
            <a:r>
              <a:rPr lang="es-ES" sz="1400" spc="-1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hace</a:t>
            </a:r>
            <a:r>
              <a:rPr lang="es-ES" sz="1400" dirty="0">
                <a:cs typeface="Calibri"/>
              </a:rPr>
              <a:t> y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15" dirty="0" err="1">
                <a:cs typeface="Calibri"/>
              </a:rPr>
              <a:t>hara</a:t>
            </a:r>
            <a:r>
              <a:rPr lang="es-ES" sz="1400" spc="-1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en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un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futuro </a:t>
            </a:r>
            <a:r>
              <a:rPr lang="es-ES" sz="1400" spc="-5" dirty="0">
                <a:cs typeface="Calibri"/>
              </a:rPr>
              <a:t>la gestión gerencial </a:t>
            </a:r>
            <a:r>
              <a:rPr lang="es-ES" sz="1400" dirty="0">
                <a:cs typeface="Calibri"/>
              </a:rPr>
              <a:t>y </a:t>
            </a:r>
            <a:r>
              <a:rPr lang="es-ES" sz="1400" spc="-5" dirty="0">
                <a:cs typeface="Calibri"/>
              </a:rPr>
              <a:t>por </a:t>
            </a:r>
            <a:r>
              <a:rPr lang="es-ES" sz="1400" spc="5" dirty="0">
                <a:cs typeface="Calibri"/>
              </a:rPr>
              <a:t>ende </a:t>
            </a:r>
            <a:r>
              <a:rPr lang="es-ES" sz="1400" spc="-10" dirty="0">
                <a:cs typeface="Calibri"/>
              </a:rPr>
              <a:t>para 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donde </a:t>
            </a:r>
            <a:r>
              <a:rPr lang="es-ES" sz="1400" spc="-10" dirty="0">
                <a:cs typeface="Calibri"/>
              </a:rPr>
              <a:t>va </a:t>
            </a:r>
            <a:r>
              <a:rPr lang="es-ES" sz="1400" dirty="0">
                <a:cs typeface="Calibri"/>
              </a:rPr>
              <a:t>una </a:t>
            </a:r>
            <a:r>
              <a:rPr lang="es-ES" sz="1400" spc="-10" dirty="0">
                <a:cs typeface="Calibri"/>
              </a:rPr>
              <a:t>empresa, </a:t>
            </a:r>
            <a:r>
              <a:rPr lang="es-ES" sz="1400" spc="-5" dirty="0">
                <a:cs typeface="Calibri"/>
              </a:rPr>
              <a:t>por eso </a:t>
            </a:r>
            <a:r>
              <a:rPr lang="es-ES" sz="1400" dirty="0">
                <a:cs typeface="Calibri"/>
              </a:rPr>
              <a:t>pensar en </a:t>
            </a:r>
            <a:r>
              <a:rPr lang="es-ES" sz="1400" spc="-5" dirty="0">
                <a:cs typeface="Calibri"/>
              </a:rPr>
              <a:t>la 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arquitectura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como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tal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es </a:t>
            </a:r>
            <a:r>
              <a:rPr lang="es-ES" sz="1400" spc="-5" dirty="0">
                <a:cs typeface="Calibri"/>
              </a:rPr>
              <a:t>ver</a:t>
            </a:r>
            <a:r>
              <a:rPr lang="es-ES" sz="1400" dirty="0">
                <a:cs typeface="Calibri"/>
              </a:rPr>
              <a:t> las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diferentes 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acciones, es </a:t>
            </a:r>
            <a:r>
              <a:rPr lang="es-ES" sz="1400" spc="-5" dirty="0">
                <a:cs typeface="Calibri"/>
              </a:rPr>
              <a:t>realizar </a:t>
            </a:r>
            <a:r>
              <a:rPr lang="es-ES" sz="1400" spc="-10" dirty="0">
                <a:cs typeface="Calibri"/>
              </a:rPr>
              <a:t>una </a:t>
            </a:r>
            <a:r>
              <a:rPr lang="es-ES" sz="1400" spc="-5" dirty="0">
                <a:cs typeface="Calibri"/>
              </a:rPr>
              <a:t>colección </a:t>
            </a:r>
            <a:r>
              <a:rPr lang="es-ES" sz="1400" dirty="0">
                <a:cs typeface="Calibri"/>
              </a:rPr>
              <a:t>de ideas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que </a:t>
            </a:r>
            <a:r>
              <a:rPr lang="es-ES" sz="1400" spc="-5" dirty="0">
                <a:cs typeface="Calibri"/>
              </a:rPr>
              <a:t>podrán </a:t>
            </a:r>
            <a:r>
              <a:rPr lang="es-ES" sz="1400" spc="-10" dirty="0">
                <a:cs typeface="Calibri"/>
              </a:rPr>
              <a:t>convertirse </a:t>
            </a:r>
            <a:r>
              <a:rPr lang="es-ES" sz="1400" dirty="0">
                <a:cs typeface="Calibri"/>
              </a:rPr>
              <a:t>en una </a:t>
            </a:r>
            <a:r>
              <a:rPr lang="es-ES" sz="1400" spc="-5" dirty="0">
                <a:cs typeface="Calibri"/>
              </a:rPr>
              <a:t>colección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procesos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negocio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y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todas</a:t>
            </a:r>
            <a:r>
              <a:rPr lang="es-ES" sz="1400" spc="31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las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dependencias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que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15" dirty="0">
                <a:cs typeface="Calibri"/>
              </a:rPr>
              <a:t>forma</a:t>
            </a:r>
            <a:r>
              <a:rPr lang="es-ES" sz="1400" spc="-10" dirty="0">
                <a:cs typeface="Calibri"/>
              </a:rPr>
              <a:t> conjunta </a:t>
            </a:r>
            <a:r>
              <a:rPr lang="es-ES" sz="1400" spc="-5" dirty="0">
                <a:cs typeface="Calibri"/>
              </a:rPr>
              <a:t> actuaran </a:t>
            </a:r>
            <a:r>
              <a:rPr lang="es-ES" sz="1400" spc="-15" dirty="0">
                <a:cs typeface="Calibri"/>
              </a:rPr>
              <a:t>para </a:t>
            </a:r>
            <a:r>
              <a:rPr lang="es-ES" sz="1400" spc="-5" dirty="0">
                <a:cs typeface="Calibri"/>
              </a:rPr>
              <a:t>llevar </a:t>
            </a:r>
            <a:r>
              <a:rPr lang="es-ES" sz="1400" dirty="0">
                <a:cs typeface="Calibri"/>
              </a:rPr>
              <a:t>a </a:t>
            </a:r>
            <a:r>
              <a:rPr lang="es-ES" sz="1400" spc="-5" dirty="0">
                <a:cs typeface="Calibri"/>
              </a:rPr>
              <a:t>cabo </a:t>
            </a:r>
            <a:r>
              <a:rPr lang="es-ES" sz="1400" dirty="0">
                <a:cs typeface="Calibri"/>
              </a:rPr>
              <a:t>el </a:t>
            </a:r>
            <a:r>
              <a:rPr lang="es-ES" sz="1400" spc="-10" dirty="0">
                <a:cs typeface="Calibri"/>
              </a:rPr>
              <a:t>cumplimiento 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</a:t>
            </a:r>
            <a:r>
              <a:rPr lang="es-ES" sz="1400" spc="16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unos</a:t>
            </a:r>
            <a:r>
              <a:rPr lang="es-ES" sz="1400" spc="15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objetivos</a:t>
            </a:r>
            <a:r>
              <a:rPr lang="es-ES" sz="1400" spc="14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que</a:t>
            </a:r>
            <a:r>
              <a:rPr lang="es-ES" sz="1400" spc="16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se</a:t>
            </a:r>
            <a:r>
              <a:rPr lang="es-ES" sz="1400" spc="16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han</a:t>
            </a:r>
            <a:r>
              <a:rPr lang="es-ES" sz="1400" spc="16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planeado</a:t>
            </a:r>
            <a:r>
              <a:rPr lang="es-ES" sz="1400" spc="16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con </a:t>
            </a:r>
            <a:r>
              <a:rPr lang="es-ES" sz="1400" spc="-5" dirty="0">
                <a:cs typeface="Calibri"/>
              </a:rPr>
              <a:t>anterioridad,</a:t>
            </a:r>
            <a:r>
              <a:rPr lang="es-ES" sz="1400" spc="13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lo</a:t>
            </a:r>
            <a:r>
              <a:rPr lang="es-ES" sz="1400" spc="13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importante</a:t>
            </a:r>
            <a:r>
              <a:rPr lang="es-ES" sz="1400" spc="14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es</a:t>
            </a:r>
            <a:r>
              <a:rPr lang="es-ES" sz="1400" spc="13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que</a:t>
            </a:r>
            <a:r>
              <a:rPr lang="es-ES" sz="1400" spc="14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en</a:t>
            </a:r>
            <a:r>
              <a:rPr lang="es-ES" sz="1400" spc="14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todos</a:t>
            </a:r>
          </a:p>
          <a:p>
            <a:pPr marL="12700" marR="5080" algn="just">
              <a:spcBef>
                <a:spcPts val="100"/>
              </a:spcBef>
            </a:pPr>
            <a:r>
              <a:rPr lang="es-ES" sz="1400" spc="-10" dirty="0">
                <a:cs typeface="Calibri"/>
              </a:rPr>
              <a:t>estos</a:t>
            </a:r>
            <a:r>
              <a:rPr lang="es-ES" sz="1400" spc="54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procesos</a:t>
            </a:r>
            <a:r>
              <a:rPr lang="es-ES" sz="1400" spc="56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conjuntos</a:t>
            </a:r>
            <a:r>
              <a:rPr lang="es-ES" sz="1400" spc="55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siempre</a:t>
            </a:r>
            <a:r>
              <a:rPr lang="es-ES" sz="1400" spc="55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tengan</a:t>
            </a:r>
            <a:r>
              <a:rPr lang="es-ES" sz="1400" dirty="0">
                <a:cs typeface="Calibri"/>
              </a:rPr>
              <a:t> una</a:t>
            </a:r>
            <a:r>
              <a:rPr lang="es-ES" sz="1400" spc="4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sola</a:t>
            </a:r>
            <a:r>
              <a:rPr lang="es-ES" sz="1400" spc="2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afinidad</a:t>
            </a:r>
            <a:r>
              <a:rPr lang="es-ES" sz="1400" spc="3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y</a:t>
            </a:r>
            <a:r>
              <a:rPr lang="es-ES" sz="1400" spc="2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es</a:t>
            </a:r>
            <a:r>
              <a:rPr lang="es-ES" sz="1400" spc="3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llevarlos</a:t>
            </a:r>
            <a:r>
              <a:rPr lang="es-ES" sz="1400" spc="3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en</a:t>
            </a:r>
            <a:r>
              <a:rPr lang="es-ES" sz="1400" spc="2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torno</a:t>
            </a:r>
            <a:r>
              <a:rPr lang="es-ES" sz="1400" spc="4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a</a:t>
            </a:r>
            <a:r>
              <a:rPr lang="es-ES" sz="1400" spc="4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los </a:t>
            </a:r>
            <a:r>
              <a:rPr lang="es-ES" sz="1400" spc="-5" dirty="0">
                <a:cs typeface="Calibri"/>
              </a:rPr>
              <a:t>o</a:t>
            </a:r>
            <a:r>
              <a:rPr lang="es-ES" sz="1400" spc="5" dirty="0">
                <a:cs typeface="Calibri"/>
              </a:rPr>
              <a:t>b</a:t>
            </a:r>
            <a:r>
              <a:rPr lang="es-ES" sz="1400" dirty="0">
                <a:cs typeface="Calibri"/>
              </a:rPr>
              <a:t>je</a:t>
            </a:r>
            <a:r>
              <a:rPr lang="es-ES" sz="1400" spc="-5" dirty="0">
                <a:cs typeface="Calibri"/>
              </a:rPr>
              <a:t>t</a:t>
            </a:r>
            <a:r>
              <a:rPr lang="es-ES" sz="1400" dirty="0">
                <a:cs typeface="Calibri"/>
              </a:rPr>
              <a:t>i</a:t>
            </a:r>
            <a:r>
              <a:rPr lang="es-ES" sz="1400" spc="-15" dirty="0">
                <a:cs typeface="Calibri"/>
              </a:rPr>
              <a:t>v</a:t>
            </a:r>
            <a:r>
              <a:rPr lang="es-ES" sz="1400" spc="-5" dirty="0">
                <a:cs typeface="Calibri"/>
              </a:rPr>
              <a:t>o</a:t>
            </a:r>
            <a:r>
              <a:rPr lang="es-ES" sz="1400" dirty="0">
                <a:cs typeface="Calibri"/>
              </a:rPr>
              <a:t>s	de </a:t>
            </a:r>
            <a:r>
              <a:rPr lang="es-ES" sz="1400" spc="-5" dirty="0">
                <a:cs typeface="Calibri"/>
              </a:rPr>
              <a:t>l</a:t>
            </a:r>
            <a:r>
              <a:rPr lang="es-ES" sz="1400" dirty="0">
                <a:cs typeface="Calibri"/>
              </a:rPr>
              <a:t>a </a:t>
            </a:r>
            <a:r>
              <a:rPr lang="es-ES" sz="1400" spc="-5" dirty="0">
                <a:cs typeface="Calibri"/>
              </a:rPr>
              <a:t>o</a:t>
            </a:r>
            <a:r>
              <a:rPr lang="es-ES" sz="1400" spc="-30" dirty="0">
                <a:cs typeface="Calibri"/>
              </a:rPr>
              <a:t>r</a:t>
            </a:r>
            <a:r>
              <a:rPr lang="es-ES" sz="1400" spc="-20" dirty="0">
                <a:cs typeface="Calibri"/>
              </a:rPr>
              <a:t>g</a:t>
            </a:r>
            <a:r>
              <a:rPr lang="es-ES" sz="1400" spc="5" dirty="0">
                <a:cs typeface="Calibri"/>
              </a:rPr>
              <a:t>a</a:t>
            </a:r>
            <a:r>
              <a:rPr lang="es-ES" sz="1400" dirty="0">
                <a:cs typeface="Calibri"/>
              </a:rPr>
              <a:t>ni</a:t>
            </a:r>
            <a:r>
              <a:rPr lang="es-ES" sz="1400" spc="-15" dirty="0">
                <a:cs typeface="Calibri"/>
              </a:rPr>
              <a:t>z</a:t>
            </a:r>
            <a:r>
              <a:rPr lang="es-ES" sz="1400" spc="5" dirty="0">
                <a:cs typeface="Calibri"/>
              </a:rPr>
              <a:t>ac</a:t>
            </a:r>
            <a:r>
              <a:rPr lang="es-ES" sz="1400" dirty="0">
                <a:cs typeface="Calibri"/>
              </a:rPr>
              <a:t>ió</a:t>
            </a:r>
            <a:r>
              <a:rPr lang="es-ES" sz="1400" spc="10" dirty="0">
                <a:cs typeface="Calibri"/>
              </a:rPr>
              <a:t>n</a:t>
            </a:r>
            <a:r>
              <a:rPr lang="es-ES" sz="1400" dirty="0">
                <a:cs typeface="Calibri"/>
              </a:rPr>
              <a:t>.	</a:t>
            </a:r>
            <a:r>
              <a:rPr lang="es-ES" sz="1400" spc="-5" dirty="0">
                <a:cs typeface="Calibri"/>
              </a:rPr>
              <a:t>E</a:t>
            </a:r>
            <a:r>
              <a:rPr lang="es-ES" sz="1400" dirty="0">
                <a:cs typeface="Calibri"/>
              </a:rPr>
              <a:t>n	los </a:t>
            </a:r>
            <a:r>
              <a:rPr lang="es-ES" sz="1400" b="1" spc="-10" dirty="0">
                <a:cs typeface="Calibri"/>
              </a:rPr>
              <a:t>PROCESOS</a:t>
            </a:r>
            <a:r>
              <a:rPr lang="es-ES" sz="1400" b="1" spc="595" dirty="0">
                <a:cs typeface="Calibri"/>
              </a:rPr>
              <a:t> </a:t>
            </a:r>
            <a:r>
              <a:rPr lang="es-ES" sz="1400" b="1" spc="5" dirty="0">
                <a:cs typeface="Calibri"/>
              </a:rPr>
              <a:t>DE </a:t>
            </a:r>
            <a:r>
              <a:rPr lang="es-ES" sz="1400" b="1" spc="270" dirty="0">
                <a:cs typeface="Calibri"/>
              </a:rPr>
              <a:t> </a:t>
            </a:r>
            <a:r>
              <a:rPr lang="es-ES" sz="1400" b="1" spc="-5" dirty="0">
                <a:cs typeface="Calibri"/>
              </a:rPr>
              <a:t>NEGOCIOS</a:t>
            </a:r>
            <a:r>
              <a:rPr lang="es-ES" sz="1400" b="1" spc="59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podemos</a:t>
            </a:r>
            <a:r>
              <a:rPr lang="es-ES" sz="1400" spc="59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decir que</a:t>
            </a:r>
            <a:r>
              <a:rPr lang="es-ES" sz="1400" spc="6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son</a:t>
            </a:r>
            <a:r>
              <a:rPr lang="es-ES" sz="1400" spc="6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una</a:t>
            </a:r>
            <a:r>
              <a:rPr lang="es-ES" sz="1400" spc="6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reunión</a:t>
            </a:r>
            <a:r>
              <a:rPr lang="es-ES" sz="1400" spc="4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</a:t>
            </a:r>
            <a:r>
              <a:rPr lang="es-ES" sz="1400" spc="6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actividades</a:t>
            </a:r>
            <a:r>
              <a:rPr lang="es-ES" sz="1400" spc="6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y</a:t>
            </a:r>
            <a:r>
              <a:rPr lang="es-ES" sz="1400" spc="6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que</a:t>
            </a:r>
            <a:r>
              <a:rPr lang="es-ES" sz="1400" spc="6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se </a:t>
            </a:r>
            <a:r>
              <a:rPr lang="es-ES" sz="1400" spc="-5" dirty="0">
                <a:cs typeface="Calibri"/>
              </a:rPr>
              <a:t>interrelacionan</a:t>
            </a:r>
            <a:r>
              <a:rPr lang="es-ES" sz="1400" spc="20" dirty="0">
                <a:cs typeface="Calibri"/>
              </a:rPr>
              <a:t> </a:t>
            </a:r>
            <a:r>
              <a:rPr lang="es-ES" sz="1400" spc="-15" dirty="0">
                <a:cs typeface="Calibri"/>
              </a:rPr>
              <a:t>entre</a:t>
            </a:r>
            <a:r>
              <a:rPr lang="es-ES" sz="1400" spc="15" dirty="0">
                <a:cs typeface="Calibri"/>
              </a:rPr>
              <a:t> </a:t>
            </a:r>
            <a:r>
              <a:rPr lang="es-ES" sz="1400" spc="-5" dirty="0" err="1">
                <a:cs typeface="Calibri"/>
              </a:rPr>
              <a:t>si</a:t>
            </a:r>
            <a:r>
              <a:rPr lang="es-ES" sz="1400" spc="1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y</a:t>
            </a:r>
            <a:r>
              <a:rPr lang="es-ES" sz="1400" spc="2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que </a:t>
            </a:r>
            <a:r>
              <a:rPr lang="es-ES" sz="1400" spc="-5" dirty="0">
                <a:cs typeface="Calibri"/>
              </a:rPr>
              <a:t>se</a:t>
            </a:r>
            <a:r>
              <a:rPr lang="es-ES" sz="1400" spc="2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van</a:t>
            </a:r>
            <a:r>
              <a:rPr lang="es-ES" sz="1400" spc="20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uniendo </a:t>
            </a:r>
            <a:r>
              <a:rPr lang="es-ES" sz="1400" spc="-10" dirty="0">
                <a:cs typeface="Calibri"/>
              </a:rPr>
              <a:t>con</a:t>
            </a:r>
            <a:r>
              <a:rPr lang="es-ES" sz="1400" spc="4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actividades</a:t>
            </a:r>
            <a:r>
              <a:rPr lang="es-ES" sz="1400" spc="3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en</a:t>
            </a:r>
            <a:r>
              <a:rPr lang="es-ES" sz="1400" spc="4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otras</a:t>
            </a:r>
            <a:r>
              <a:rPr lang="es-ES" sz="1400" spc="3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áreas</a:t>
            </a:r>
            <a:r>
              <a:rPr lang="es-ES" sz="1400" spc="3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para</a:t>
            </a:r>
            <a:r>
              <a:rPr lang="es-ES" sz="1400" spc="4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buscar</a:t>
            </a:r>
            <a:r>
              <a:rPr lang="es-ES" sz="1400" spc="3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la</a:t>
            </a:r>
            <a:endParaRPr lang="es-ES" sz="1400" dirty="0">
              <a:cs typeface="Calibri"/>
            </a:endParaRPr>
          </a:p>
          <a:p>
            <a:pPr marL="12700" marR="5080" algn="just">
              <a:spcBef>
                <a:spcPts val="100"/>
              </a:spcBef>
            </a:pPr>
            <a:r>
              <a:rPr lang="es-ES" sz="1400" spc="-10" dirty="0">
                <a:cs typeface="Calibri"/>
              </a:rPr>
              <a:t>satisfacción </a:t>
            </a:r>
            <a:r>
              <a:rPr lang="es-ES" sz="1400" dirty="0">
                <a:cs typeface="Calibri"/>
              </a:rPr>
              <a:t>en </a:t>
            </a:r>
            <a:r>
              <a:rPr lang="es-ES" sz="1400" spc="-5" dirty="0">
                <a:cs typeface="Calibri"/>
              </a:rPr>
              <a:t>la demanda </a:t>
            </a:r>
            <a:r>
              <a:rPr lang="es-ES" sz="1400" dirty="0">
                <a:cs typeface="Calibri"/>
              </a:rPr>
              <a:t>del </a:t>
            </a:r>
            <a:r>
              <a:rPr lang="es-ES" sz="1400" spc="-5" dirty="0">
                <a:cs typeface="Calibri"/>
              </a:rPr>
              <a:t>cliente, estos 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procesos </a:t>
            </a:r>
            <a:r>
              <a:rPr lang="es-ES" sz="1400" dirty="0">
                <a:cs typeface="Calibri"/>
              </a:rPr>
              <a:t>pueden </a:t>
            </a:r>
            <a:r>
              <a:rPr lang="es-ES" sz="1400" spc="-10" dirty="0">
                <a:cs typeface="Calibri"/>
              </a:rPr>
              <a:t>ocurrid</a:t>
            </a:r>
            <a:r>
              <a:rPr lang="es-ES" sz="1400" spc="29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en </a:t>
            </a:r>
            <a:r>
              <a:rPr lang="es-ES" sz="1400" spc="-5" dirty="0">
                <a:cs typeface="Calibri"/>
              </a:rPr>
              <a:t>cualquier </a:t>
            </a:r>
            <a:r>
              <a:rPr lang="es-ES" sz="1400" spc="-10" dirty="0">
                <a:cs typeface="Calibri"/>
              </a:rPr>
              <a:t>área 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la</a:t>
            </a:r>
            <a:r>
              <a:rPr lang="es-ES" sz="1400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empresa</a:t>
            </a:r>
            <a:r>
              <a:rPr lang="es-ES" sz="1400" dirty="0">
                <a:cs typeface="Calibri"/>
              </a:rPr>
              <a:t> y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se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convierten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spc="10" dirty="0">
                <a:cs typeface="Calibri"/>
              </a:rPr>
              <a:t>en  </a:t>
            </a:r>
            <a:r>
              <a:rPr lang="es-ES" sz="1400" spc="-5" dirty="0">
                <a:cs typeface="Calibri"/>
              </a:rPr>
              <a:t>la</a:t>
            </a:r>
            <a:r>
              <a:rPr lang="es-ES" sz="1400" spc="30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base 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para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el </a:t>
            </a:r>
            <a:r>
              <a:rPr lang="es-ES" sz="1400" spc="-10" dirty="0">
                <a:cs typeface="Calibri"/>
              </a:rPr>
              <a:t>desarrollo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-5" dirty="0">
                <a:cs typeface="Calibri"/>
              </a:rPr>
              <a:t>la </a:t>
            </a:r>
            <a:r>
              <a:rPr lang="es-ES" sz="1400" spc="-10" dirty="0">
                <a:cs typeface="Calibri"/>
              </a:rPr>
              <a:t>gestión</a:t>
            </a:r>
            <a:r>
              <a:rPr lang="es-ES" sz="1400" spc="29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-10" dirty="0">
                <a:cs typeface="Calibri"/>
              </a:rPr>
              <a:t>procesos 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negocio(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BPM)</a:t>
            </a:r>
            <a:r>
              <a:rPr lang="es-ES" sz="1400" dirty="0">
                <a:cs typeface="Calibri"/>
              </a:rPr>
              <a:t> y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automatización</a:t>
            </a:r>
            <a:r>
              <a:rPr lang="es-ES" sz="1400" dirty="0">
                <a:cs typeface="Calibri"/>
              </a:rPr>
              <a:t> de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procesos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5" dirty="0">
                <a:cs typeface="Calibri"/>
              </a:rPr>
              <a:t>entre</a:t>
            </a:r>
            <a:r>
              <a:rPr lang="es-ES" sz="1400" spc="-10" dirty="0">
                <a:cs typeface="Calibri"/>
              </a:rPr>
              <a:t> otros.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b="1" dirty="0">
                <a:cs typeface="Calibri"/>
              </a:rPr>
              <a:t>Y </a:t>
            </a:r>
            <a:r>
              <a:rPr lang="es-ES" sz="1400" b="1" spc="-10" dirty="0">
                <a:cs typeface="Calibri"/>
              </a:rPr>
              <a:t>LOS</a:t>
            </a:r>
            <a:r>
              <a:rPr lang="es-ES" sz="1400" b="1" spc="-5" dirty="0">
                <a:cs typeface="Calibri"/>
              </a:rPr>
              <a:t> </a:t>
            </a:r>
            <a:r>
              <a:rPr lang="es-ES" sz="1400" b="1" spc="-15" dirty="0">
                <a:cs typeface="Calibri"/>
              </a:rPr>
              <a:t>PROCESOS</a:t>
            </a:r>
            <a:r>
              <a:rPr lang="es-ES" sz="1400" b="1" spc="-10" dirty="0">
                <a:cs typeface="Calibri"/>
              </a:rPr>
              <a:t> </a:t>
            </a:r>
            <a:r>
              <a:rPr lang="es-ES" sz="1400" b="1" spc="15" dirty="0">
                <a:cs typeface="Calibri"/>
              </a:rPr>
              <a:t>DE </a:t>
            </a:r>
            <a:r>
              <a:rPr lang="es-ES" sz="1400" b="1" spc="20" dirty="0">
                <a:cs typeface="Calibri"/>
              </a:rPr>
              <a:t> </a:t>
            </a:r>
            <a:r>
              <a:rPr lang="es-ES" sz="1400" b="1" spc="-25" dirty="0">
                <a:cs typeface="Calibri"/>
              </a:rPr>
              <a:t>APOYO </a:t>
            </a:r>
            <a:r>
              <a:rPr lang="es-ES" sz="1400" dirty="0">
                <a:cs typeface="Calibri"/>
              </a:rPr>
              <a:t>que </a:t>
            </a:r>
            <a:r>
              <a:rPr lang="es-ES" sz="1400" spc="-5" dirty="0">
                <a:cs typeface="Calibri"/>
              </a:rPr>
              <a:t>incluyen aquellos </a:t>
            </a:r>
            <a:r>
              <a:rPr lang="es-ES" sz="1400" spc="-10" dirty="0">
                <a:cs typeface="Calibri"/>
              </a:rPr>
              <a:t>procesos para </a:t>
            </a:r>
            <a:r>
              <a:rPr lang="es-ES" sz="1400" spc="-5" dirty="0">
                <a:cs typeface="Calibri"/>
              </a:rPr>
              <a:t> la provisión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-10" dirty="0">
                <a:cs typeface="Calibri"/>
              </a:rPr>
              <a:t>recursos </a:t>
            </a:r>
            <a:r>
              <a:rPr lang="es-ES" sz="1400" dirty="0">
                <a:cs typeface="Calibri"/>
              </a:rPr>
              <a:t>que </a:t>
            </a:r>
            <a:r>
              <a:rPr lang="es-ES" sz="1400" spc="-5" dirty="0">
                <a:cs typeface="Calibri"/>
              </a:rPr>
              <a:t>son necesarios </a:t>
            </a:r>
            <a:r>
              <a:rPr lang="es-ES" sz="1400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para </a:t>
            </a:r>
            <a:r>
              <a:rPr lang="es-ES" sz="1400" dirty="0">
                <a:cs typeface="Calibri"/>
              </a:rPr>
              <a:t>los </a:t>
            </a:r>
            <a:r>
              <a:rPr lang="es-ES" sz="1400" spc="-5" dirty="0">
                <a:cs typeface="Calibri"/>
              </a:rPr>
              <a:t>procesos </a:t>
            </a:r>
            <a:r>
              <a:rPr lang="es-ES" sz="1400" spc="-10" dirty="0">
                <a:cs typeface="Calibri"/>
              </a:rPr>
              <a:t>estratégicos, </a:t>
            </a:r>
            <a:r>
              <a:rPr lang="es-ES" sz="1400" dirty="0">
                <a:cs typeface="Calibri"/>
              </a:rPr>
              <a:t>misionales y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-5" dirty="0">
                <a:cs typeface="Calibri"/>
              </a:rPr>
              <a:t>medición, análisis </a:t>
            </a:r>
            <a:r>
              <a:rPr lang="es-ES" sz="1400" dirty="0">
                <a:cs typeface="Calibri"/>
              </a:rPr>
              <a:t>y </a:t>
            </a:r>
            <a:r>
              <a:rPr lang="es-ES" sz="1400" spc="-10" dirty="0">
                <a:cs typeface="Calibri"/>
              </a:rPr>
              <a:t>mejora</a:t>
            </a:r>
            <a:r>
              <a:rPr lang="es-ES" sz="1400" spc="-5" dirty="0">
                <a:cs typeface="Calibri"/>
              </a:rPr>
              <a:t> </a:t>
            </a:r>
            <a:r>
              <a:rPr lang="es-ES" sz="1400" spc="-10" dirty="0">
                <a:cs typeface="Calibri"/>
              </a:rPr>
              <a:t>continua</a:t>
            </a:r>
            <a:r>
              <a:rPr lang="es-ES" sz="1400" spc="29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de </a:t>
            </a:r>
            <a:r>
              <a:rPr lang="es-ES" sz="1400" spc="5" dirty="0">
                <a:cs typeface="Calibri"/>
              </a:rPr>
              <a:t> </a:t>
            </a:r>
            <a:r>
              <a:rPr lang="es-ES" sz="1400" dirty="0">
                <a:cs typeface="Calibri"/>
              </a:rPr>
              <a:t>los</a:t>
            </a:r>
            <a:r>
              <a:rPr lang="es-ES" sz="1400" spc="-15" dirty="0">
                <a:cs typeface="Calibri"/>
              </a:rPr>
              <a:t> </a:t>
            </a:r>
            <a:r>
              <a:rPr lang="es-ES" sz="1400" spc="-5" dirty="0">
                <a:cs typeface="Calibri"/>
              </a:rPr>
              <a:t>mismos.</a:t>
            </a:r>
            <a:endParaRPr lang="es-ES" sz="1400" dirty="0"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14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8" b="66525" l="35881" r="641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67513" y="3165840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2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5929" y="1342390"/>
            <a:ext cx="5743575" cy="4142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173356"/>
                </a:solidFill>
                <a:latin typeface="Calibri"/>
                <a:cs typeface="Calibri"/>
              </a:rPr>
              <a:t>Para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comenzar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conocer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arquitectura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spc="4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tenemos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que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conocer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los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mecanismos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que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vale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administración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para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poder hacer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mas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eficaz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 las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empresas </a:t>
            </a:r>
            <a:r>
              <a:rPr sz="1800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tengan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un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mejor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funcionamiento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para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ello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importante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saber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 uno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estos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elementos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 ya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dimos algo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las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generalidades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es la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Gestión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procesos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negocio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(BPM)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Business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Process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73356"/>
                </a:solidFill>
                <a:latin typeface="Calibri"/>
                <a:cs typeface="Calibri"/>
              </a:rPr>
              <a:t>Management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herramienta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permite</a:t>
            </a:r>
            <a:r>
              <a:rPr sz="1800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organizaciones administrar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optimizar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sus procesos de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negocios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manera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mismos</a:t>
            </a:r>
            <a:r>
              <a:rPr sz="1800" spc="4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evolucionen</a:t>
            </a:r>
            <a:r>
              <a:rPr sz="1800" spc="4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conduzcan</a:t>
            </a:r>
            <a:r>
              <a:rPr sz="1800" spc="6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una</a:t>
            </a:r>
            <a:r>
              <a:rPr sz="1800" spc="3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mejor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organización</a:t>
            </a:r>
            <a:r>
              <a:rPr sz="1800" spc="5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ser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exitosa.</a:t>
            </a:r>
            <a:endParaRPr sz="1800" dirty="0">
              <a:latin typeface="Calibri"/>
              <a:cs typeface="Calibri"/>
            </a:endParaRPr>
          </a:p>
          <a:p>
            <a:pPr marL="12700" marR="9525" algn="just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BPM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surge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evolución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desarrollo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arquitecturas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software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por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otro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lado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administración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 negocios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vistos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no solo de</a:t>
            </a:r>
            <a:r>
              <a:rPr sz="1800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actividades individuales si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no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gestión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una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cadena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eventos,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actividades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decisiones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dan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valor</a:t>
            </a:r>
            <a:r>
              <a:rPr sz="1800" spc="-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agregado</a:t>
            </a:r>
            <a:r>
              <a:rPr sz="1800" spc="6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empresas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y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sus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clientes.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867607"/>
            <a:ext cx="78867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935" marR="5080" indent="-2190115" algn="ctr">
              <a:lnSpc>
                <a:spcPct val="100000"/>
              </a:lnSpc>
              <a:spcBef>
                <a:spcPts val="100"/>
              </a:spcBef>
            </a:pPr>
            <a:r>
              <a:rPr sz="2000" b="1" spc="-5" dirty="0"/>
              <a:t>LA</a:t>
            </a:r>
            <a:r>
              <a:rPr sz="2000" b="1" dirty="0"/>
              <a:t> BPM</a:t>
            </a:r>
            <a:r>
              <a:rPr sz="2000" b="1" spc="-10" dirty="0"/>
              <a:t> </a:t>
            </a:r>
            <a:r>
              <a:rPr sz="2000" b="1" dirty="0"/>
              <a:t>EN</a:t>
            </a:r>
            <a:r>
              <a:rPr sz="2000" b="1" spc="-15" dirty="0"/>
              <a:t> </a:t>
            </a:r>
            <a:r>
              <a:rPr sz="2000" b="1" spc="-5" dirty="0"/>
              <a:t>LA</a:t>
            </a:r>
            <a:r>
              <a:rPr sz="2000" b="1" spc="5" dirty="0"/>
              <a:t> </a:t>
            </a:r>
            <a:r>
              <a:rPr sz="2000" b="1" spc="-5" dirty="0"/>
              <a:t>ARQUITECTURA</a:t>
            </a:r>
            <a:r>
              <a:rPr sz="2000" b="1" spc="-80" dirty="0"/>
              <a:t> </a:t>
            </a:r>
            <a:r>
              <a:rPr sz="2000" b="1" spc="-5" dirty="0"/>
              <a:t>DE</a:t>
            </a:r>
            <a:r>
              <a:rPr sz="2000" b="1" spc="-15" dirty="0"/>
              <a:t> </a:t>
            </a:r>
            <a:r>
              <a:rPr sz="2000" b="1" spc="-10" dirty="0"/>
              <a:t>PROCESOS</a:t>
            </a:r>
            <a:r>
              <a:rPr sz="2000" b="1" spc="-5" dirty="0"/>
              <a:t> </a:t>
            </a:r>
            <a:r>
              <a:rPr sz="2000" b="1" dirty="0"/>
              <a:t>EN</a:t>
            </a:r>
            <a:r>
              <a:rPr sz="2000" b="1" spc="-15" dirty="0"/>
              <a:t> </a:t>
            </a:r>
            <a:r>
              <a:rPr sz="2000" b="1" spc="-5" dirty="0"/>
              <a:t>LAS </a:t>
            </a:r>
            <a:r>
              <a:rPr sz="2000" b="1" spc="-440" dirty="0"/>
              <a:t> </a:t>
            </a:r>
            <a:r>
              <a:rPr sz="2000" b="1" spc="-10" dirty="0"/>
              <a:t>EMPRESAS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739" y="6216332"/>
            <a:ext cx="798703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5"/>
              </a:lnSpc>
            </a:pP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  <a:hlinkClick r:id="rId3"/>
              </a:rPr>
              <a:t>http://sedici.unlp.edu.ar/bitstream/handle/10915/61954/Documento_completo.pdf-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</a:rPr>
              <a:t>PDFA.pdf?sequence=1&amp;isAllowed=y#:~:text=Una%20arquitectura%20de%20procesos%20(o,los%20objetivos%20de%20la%20organizaci%C3%B3n.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90D50B3-9D3A-A9B8-EA6F-1D6A0ADAAF07}"/>
              </a:ext>
            </a:extLst>
          </p:cNvPr>
          <p:cNvSpPr/>
          <p:nvPr/>
        </p:nvSpPr>
        <p:spPr>
          <a:xfrm>
            <a:off x="7713772" y="2197453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5929" y="1342390"/>
            <a:ext cx="5742940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Estas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cadenas 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eventos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son las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denominadas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PROCESOS </a:t>
            </a:r>
            <a:r>
              <a:rPr sz="1800" b="1" spc="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b="1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NEGOCIO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estos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son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un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conjunto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actividades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38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llevan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cabo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manera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coordinada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un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entorno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organizacional.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Analizar esto proceso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una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administración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negocio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 contribuye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 la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arquitectura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procesos,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lo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podemos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ver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desde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2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factores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1.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Las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cadenas</a:t>
            </a:r>
            <a:r>
              <a:rPr sz="1800" b="1" spc="38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b="1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35" dirty="0">
                <a:solidFill>
                  <a:srgbClr val="173356"/>
                </a:solidFill>
                <a:latin typeface="Calibri"/>
                <a:cs typeface="Calibri"/>
              </a:rPr>
              <a:t>valor. </a:t>
            </a:r>
            <a:r>
              <a:rPr sz="1800" b="1" spc="-3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Vistas como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descomposición funcional de los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una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organización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para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analizar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su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contribución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al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cumplimiento de los objetivos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2.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orientación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procesos </a:t>
            </a:r>
            <a:r>
              <a:rPr sz="1800" b="1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como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forma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73356"/>
                </a:solidFill>
                <a:latin typeface="Calibri"/>
                <a:cs typeface="Calibri"/>
              </a:rPr>
              <a:t>organizar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las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actividades.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Por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eso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es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importante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tener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cuenta que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BPM tiene una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fuerte raíz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conceptos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no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son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exclusivos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software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 es la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otra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forma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contribuir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arquitectura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procesos.</a:t>
            </a:r>
            <a:r>
              <a:rPr sz="1800" spc="4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</a:t>
            </a:r>
            <a:r>
              <a:rPr sz="1800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resumen cada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planee,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analice 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 ejecute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manera eficiente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correcta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contribuye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alcanzar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uno o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mas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objetivos de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organización.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867607"/>
            <a:ext cx="78867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935" marR="5080" indent="-2162175" algn="ctr">
              <a:lnSpc>
                <a:spcPct val="100000"/>
              </a:lnSpc>
              <a:spcBef>
                <a:spcPts val="100"/>
              </a:spcBef>
            </a:pPr>
            <a:r>
              <a:rPr sz="2000" b="1" spc="-5" dirty="0"/>
              <a:t>LA</a:t>
            </a:r>
            <a:r>
              <a:rPr sz="2000" b="1" spc="-15" dirty="0"/>
              <a:t> </a:t>
            </a:r>
            <a:r>
              <a:rPr sz="2000" b="1" dirty="0"/>
              <a:t>BPM</a:t>
            </a:r>
            <a:r>
              <a:rPr sz="2000" b="1" spc="5" dirty="0"/>
              <a:t> </a:t>
            </a:r>
            <a:r>
              <a:rPr sz="2000" b="1" dirty="0"/>
              <a:t>EN</a:t>
            </a:r>
            <a:r>
              <a:rPr sz="2000" b="1" spc="-35" dirty="0"/>
              <a:t> </a:t>
            </a:r>
            <a:r>
              <a:rPr sz="2000" b="1" spc="-5" dirty="0"/>
              <a:t>LA</a:t>
            </a:r>
            <a:r>
              <a:rPr sz="2000" b="1" spc="5" dirty="0"/>
              <a:t> </a:t>
            </a:r>
            <a:r>
              <a:rPr sz="2000" b="1" spc="-5" dirty="0"/>
              <a:t>ARQUITECTURA</a:t>
            </a:r>
            <a:r>
              <a:rPr sz="2000" b="1" spc="-60" dirty="0"/>
              <a:t> </a:t>
            </a:r>
            <a:r>
              <a:rPr sz="2000" b="1" spc="-5" dirty="0"/>
              <a:t>DE</a:t>
            </a:r>
            <a:r>
              <a:rPr sz="2000" b="1" spc="-15" dirty="0"/>
              <a:t> </a:t>
            </a:r>
            <a:r>
              <a:rPr sz="2000" b="1" spc="-10" dirty="0"/>
              <a:t>PROCESOS</a:t>
            </a:r>
            <a:r>
              <a:rPr sz="2000" b="1" spc="-5" dirty="0"/>
              <a:t> </a:t>
            </a:r>
            <a:r>
              <a:rPr sz="2000" b="1" dirty="0"/>
              <a:t>EN</a:t>
            </a:r>
            <a:r>
              <a:rPr sz="2000" b="1" spc="-15" dirty="0"/>
              <a:t> </a:t>
            </a:r>
            <a:r>
              <a:rPr sz="2000" b="1" spc="-5" dirty="0"/>
              <a:t>LAS </a:t>
            </a:r>
            <a:r>
              <a:rPr sz="2000" b="1" spc="-440" dirty="0"/>
              <a:t> </a:t>
            </a:r>
            <a:r>
              <a:rPr sz="2000" b="1" spc="-10" dirty="0"/>
              <a:t>EMPRESAS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739" y="6216332"/>
            <a:ext cx="798703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5"/>
              </a:lnSpc>
            </a:pP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  <a:hlinkClick r:id="rId3"/>
              </a:rPr>
              <a:t>http://sedici.unlp.edu.ar/bitstream/handle/10915/61954/Documento_completo.pdf-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</a:rPr>
              <a:t>PDFA.pdf?sequence=1&amp;isAllowed=y#:~:text=Una%20arquitectura%20de%20procesos%20(o,los%20objetivos%20de%20la%20organizaci%C3%B3n.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96E21AF-70E5-9005-4550-3A3C65E7C989}"/>
              </a:ext>
            </a:extLst>
          </p:cNvPr>
          <p:cNvSpPr/>
          <p:nvPr/>
        </p:nvSpPr>
        <p:spPr>
          <a:xfrm>
            <a:off x="7767560" y="3246290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5929" y="1342390"/>
            <a:ext cx="5742305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 BPM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permite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un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ciclo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mejora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continua que se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conoce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como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CICLO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b="1" spc="-15" dirty="0">
                <a:solidFill>
                  <a:srgbClr val="173356"/>
                </a:solidFill>
                <a:latin typeface="Calibri"/>
                <a:cs typeface="Calibri"/>
              </a:rPr>
              <a:t>VIDA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BPM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,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 la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intervienen</a:t>
            </a:r>
            <a:r>
              <a:rPr sz="1800" spc="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fase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diseño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y</a:t>
            </a:r>
            <a:r>
              <a:rPr sz="1800" b="1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análisis,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configuración,</a:t>
            </a:r>
            <a:r>
              <a:rPr sz="1800" b="1" spc="38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ejecución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evaluación.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primera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fase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diseño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análisis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identifican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negocio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para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detectar problemas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solucionarlos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en la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configuración, se especifican aspectos necesarios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para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que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sistema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gestión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procesos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negocio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(BPMS) </a:t>
            </a:r>
            <a:r>
              <a:rPr sz="1800" b="1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Business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Process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Management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173356"/>
                </a:solidFill>
                <a:latin typeface="Calibri"/>
                <a:cs typeface="Calibri"/>
              </a:rPr>
              <a:t>System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permite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la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configuración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procesos,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y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finalmente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fase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 </a:t>
            </a:r>
            <a:r>
              <a:rPr sz="1800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evaluación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analiza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el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resultado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de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ejecución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para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identificar</a:t>
            </a:r>
            <a:r>
              <a:rPr sz="1800" spc="3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problemas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aspectos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puedan</a:t>
            </a:r>
            <a:r>
              <a:rPr sz="1800" spc="4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ser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mejorados.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867607"/>
            <a:ext cx="78867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935" marR="5080" indent="-2162175" algn="ctr">
              <a:lnSpc>
                <a:spcPct val="100000"/>
              </a:lnSpc>
              <a:spcBef>
                <a:spcPts val="100"/>
              </a:spcBef>
            </a:pPr>
            <a:r>
              <a:rPr sz="2000" b="1" spc="-5" dirty="0"/>
              <a:t>LA</a:t>
            </a:r>
            <a:r>
              <a:rPr sz="2000" b="1" spc="-15" dirty="0"/>
              <a:t> </a:t>
            </a:r>
            <a:r>
              <a:rPr sz="2000" b="1" dirty="0"/>
              <a:t>BPM</a:t>
            </a:r>
            <a:r>
              <a:rPr sz="2000" b="1" spc="5" dirty="0"/>
              <a:t> </a:t>
            </a:r>
            <a:r>
              <a:rPr sz="2000" b="1" dirty="0"/>
              <a:t>EN</a:t>
            </a:r>
            <a:r>
              <a:rPr sz="2000" b="1" spc="-35" dirty="0"/>
              <a:t> </a:t>
            </a:r>
            <a:r>
              <a:rPr sz="2000" b="1" spc="-5" dirty="0"/>
              <a:t>LA</a:t>
            </a:r>
            <a:r>
              <a:rPr sz="2000" b="1" spc="5" dirty="0"/>
              <a:t> </a:t>
            </a:r>
            <a:r>
              <a:rPr sz="2000" b="1" spc="-5" dirty="0"/>
              <a:t>ARQUITECTURA</a:t>
            </a:r>
            <a:r>
              <a:rPr sz="2000" b="1" spc="-60" dirty="0"/>
              <a:t> </a:t>
            </a:r>
            <a:r>
              <a:rPr sz="2000" b="1" spc="-5" dirty="0"/>
              <a:t>DE</a:t>
            </a:r>
            <a:r>
              <a:rPr sz="2000" b="1" spc="-15" dirty="0"/>
              <a:t> </a:t>
            </a:r>
            <a:r>
              <a:rPr sz="2000" b="1" spc="-10" dirty="0"/>
              <a:t>PROCESOS</a:t>
            </a:r>
            <a:r>
              <a:rPr sz="2000" b="1" spc="-5" dirty="0"/>
              <a:t> </a:t>
            </a:r>
            <a:r>
              <a:rPr sz="2000" b="1" dirty="0"/>
              <a:t>EN</a:t>
            </a:r>
            <a:r>
              <a:rPr sz="2000" b="1" spc="-15" dirty="0"/>
              <a:t> </a:t>
            </a:r>
            <a:r>
              <a:rPr sz="2000" b="1" spc="-5" dirty="0"/>
              <a:t>LAS </a:t>
            </a:r>
            <a:r>
              <a:rPr sz="2000" b="1" spc="-440" dirty="0"/>
              <a:t> </a:t>
            </a:r>
            <a:r>
              <a:rPr sz="2000" b="1" spc="-10" dirty="0"/>
              <a:t>EMPRESAS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739" y="6216332"/>
            <a:ext cx="798703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5"/>
              </a:lnSpc>
            </a:pP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  <a:hlinkClick r:id="rId3"/>
              </a:rPr>
              <a:t>http://sedici.unlp.edu.ar/bitstream/handle/10915/61954/Documento_completo.pdf-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50" spc="-5" dirty="0">
                <a:solidFill>
                  <a:srgbClr val="123157"/>
                </a:solidFill>
                <a:latin typeface="Calibri"/>
                <a:cs typeface="Calibri"/>
              </a:rPr>
              <a:t>PDFA.pdf?sequence=1&amp;isAllowed=y#:~:text=Una%20arquitectura%20de%20procesos%20(o,los%20objetivos%20de%20la%20organizaci%C3%B3n.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2082</Words>
  <Application>Microsoft Office PowerPoint</Application>
  <PresentationFormat>Presentación en pantalla (4:3)</PresentationFormat>
  <Paragraphs>116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9" baseType="lpstr">
      <vt:lpstr>Arial</vt:lpstr>
      <vt:lpstr>Arial MT</vt:lpstr>
      <vt:lpstr>Calibri</vt:lpstr>
      <vt:lpstr>Calibri Light</vt:lpstr>
      <vt:lpstr>Century Gothic</vt:lpstr>
      <vt:lpstr>Contradiction</vt:lpstr>
      <vt:lpstr>Morn Thin</vt:lpstr>
      <vt:lpstr>Poppins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BPM EN LA ARQUITECTURA DE PROCESOS EN LAS  EMPRESAS</vt:lpstr>
      <vt:lpstr>LA BPM EN LA ARQUITECTURA DE PROCESOS EN LAS  EMPRESAS</vt:lpstr>
      <vt:lpstr>LA BPM EN LA ARQUITECTURA DE PROCESOS EN LAS  EMPRESAS</vt:lpstr>
      <vt:lpstr>IMPORTANCIA DE LOS PROCESOS DE NEGOCIO</vt:lpstr>
      <vt:lpstr>IMPORTANCIA DE LOS PROCESOS DE NEGOCIO</vt:lpstr>
      <vt:lpstr>METODOLOGÍA DE LA ARQUITECTURA DE PROCESOS DE  NEGOCIO</vt:lpstr>
      <vt:lpstr>METODOLOGÍA DE LA ARQUITECTURA DE PROCESOS DE  NEGOCIO</vt:lpstr>
      <vt:lpstr>COMO HACER UNA ARQUITECTURA DE PROCESOS ETAPAS DEL CICLO DE PROCESOS EN BPM</vt:lpstr>
      <vt:lpstr>LA ARQUITECTURA DE PROCESOS Y HERRAMIENTAS  BPM.</vt:lpstr>
      <vt:lpstr>CONCLUSIONES DE LOS PROCESOS DE  NEGOCIO Y PROCESO DE APOYO EN LAS  EMPRESAS</vt:lpstr>
      <vt:lpstr>CONCLUSIONES DE LA ARQUITECTURA DE  PROCESOS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OLGA</cp:lastModifiedBy>
  <cp:revision>96</cp:revision>
  <dcterms:modified xsi:type="dcterms:W3CDTF">2023-04-17T20:04:53Z</dcterms:modified>
</cp:coreProperties>
</file>